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9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F3D33-6E8B-4D65-90B5-DEECACB2B522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53BD5-CBE5-465F-B496-429E17DB7C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1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Актуальность и предпосылки для исследования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ru-RU" dirty="0" smtClean="0"/>
              <a:t>Популярность использования географического аспекта в информационных системах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Отсутствие географической функциональности в негеографических ИС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Отсутствие единого стандарта представления географической информации в негеографических системах </a:t>
            </a:r>
          </a:p>
          <a:p>
            <a:r>
              <a:rPr lang="en-US" dirty="0" smtClean="0"/>
              <a:t>4. </a:t>
            </a:r>
            <a:r>
              <a:rPr lang="ru-RU" dirty="0" smtClean="0"/>
              <a:t>Отсутствие ретроспективного геокодирования на основе соответствующих тезаурусов, во всяком случае в России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3BD5-CBE5-465F-B496-429E17DB7C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82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Пути внедрения географической информации</a:t>
            </a:r>
            <a:endParaRPr lang="en-US" sz="1200" dirty="0" smtClean="0"/>
          </a:p>
          <a:p>
            <a:r>
              <a:rPr lang="en-US" dirty="0" smtClean="0"/>
              <a:t>1.</a:t>
            </a:r>
            <a:r>
              <a:rPr lang="en-US" baseline="0" dirty="0" smtClean="0"/>
              <a:t> </a:t>
            </a:r>
            <a:r>
              <a:rPr lang="ru-RU" dirty="0" smtClean="0"/>
              <a:t>Явное задание координат в записи об объекте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Ссылка на специализированный тезаурус (предпочтительнее, т.к. данный подход легче интегрировать в существующие системы)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3BD5-CBE5-465F-B496-429E17DB7C2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95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Особенности при привязке к тезаурусу</a:t>
            </a:r>
            <a:endParaRPr lang="en-US" sz="1200" dirty="0" smtClean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ru-RU" sz="1200" dirty="0" smtClean="0"/>
              <a:t>Привязка с использованием тезауруса географических наименований может быть неоднозначной, поскольку: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1.</a:t>
            </a:r>
            <a:r>
              <a:rPr lang="en-US" sz="1200" baseline="0" dirty="0" smtClean="0"/>
              <a:t> </a:t>
            </a:r>
            <a:r>
              <a:rPr lang="ru-RU" sz="1200" dirty="0" smtClean="0"/>
              <a:t>географические названия зависят от времени и от языка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2. </a:t>
            </a:r>
            <a:r>
              <a:rPr lang="ru-RU" sz="1200" dirty="0" smtClean="0"/>
              <a:t>любая область (контур) может содержать в себе множество названий включаемых в себя областей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ru-RU" sz="1200" dirty="0" smtClean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ru-RU" sz="1200" dirty="0" smtClean="0"/>
              <a:t>Поэтому тезаурус должен отвечать следующим требованиям: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1.</a:t>
            </a:r>
            <a:r>
              <a:rPr lang="en-US" sz="1200" baseline="0" dirty="0" smtClean="0"/>
              <a:t> </a:t>
            </a:r>
            <a:r>
              <a:rPr lang="ru-RU" sz="1200" dirty="0" smtClean="0"/>
              <a:t>Содержать информацию о названиях и координатах географического объекта в разные моменты времени и для различных языков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2. </a:t>
            </a:r>
            <a:r>
              <a:rPr lang="ru-RU" sz="1200" dirty="0" smtClean="0"/>
              <a:t>Содержать связи, отражающие взаимное расположение объектов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3. </a:t>
            </a:r>
            <a:r>
              <a:rPr lang="ru-RU" sz="1200" dirty="0" smtClean="0"/>
              <a:t>Содержать ссылки на нормативные документы, содержащие сведения об изменении характеристик объекта с течением времени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4. </a:t>
            </a:r>
            <a:r>
              <a:rPr lang="ru-RU" sz="1200" dirty="0" smtClean="0"/>
              <a:t>Позволять производить поиск не только по координатам и названиям, но также и по временным промежуткам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3BD5-CBE5-465F-B496-429E17DB7C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24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Профиль доступа к тезаурусу</a:t>
            </a:r>
            <a:endParaRPr lang="en-US" dirty="0" smtClean="0"/>
          </a:p>
          <a:p>
            <a:endParaRPr lang="en-US" dirty="0" smtClean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ru-RU" sz="1200" dirty="0" smtClean="0"/>
              <a:t>Для интеграции с существующими информационными системами и обеспечения </a:t>
            </a:r>
            <a:r>
              <a:rPr lang="ru-RU" sz="1200" dirty="0" err="1" smtClean="0"/>
              <a:t>интероперабельности</a:t>
            </a:r>
            <a:r>
              <a:rPr lang="ru-RU" sz="1200" dirty="0" smtClean="0"/>
              <a:t> необходимо зафиксировать профиль доступа к тезаурусу (</a:t>
            </a:r>
            <a:r>
              <a:rPr lang="en-US" sz="1200" dirty="0" smtClean="0"/>
              <a:t>RGeoThes</a:t>
            </a:r>
            <a:r>
              <a:rPr lang="ru-RU" sz="1200" dirty="0" smtClean="0"/>
              <a:t>). Профиль </a:t>
            </a:r>
            <a:r>
              <a:rPr lang="en-US" sz="1200" dirty="0" smtClean="0"/>
              <a:t>RGeoThes </a:t>
            </a:r>
            <a:r>
              <a:rPr lang="ru-RU" sz="1200" dirty="0" smtClean="0"/>
              <a:t>должен являться расширением профиля </a:t>
            </a:r>
            <a:r>
              <a:rPr lang="en-US" sz="1200" dirty="0" smtClean="0"/>
              <a:t>ZThes, </a:t>
            </a:r>
            <a:r>
              <a:rPr lang="ru-RU" sz="1200" dirty="0" smtClean="0"/>
              <a:t>и должен определять:</a:t>
            </a:r>
          </a:p>
          <a:p>
            <a:pPr>
              <a:lnSpc>
                <a:spcPct val="80000"/>
              </a:lnSpc>
            </a:pPr>
            <a:r>
              <a:rPr lang="ru-RU" sz="1200" dirty="0" smtClean="0"/>
              <a:t>схему данных</a:t>
            </a:r>
          </a:p>
          <a:p>
            <a:pPr>
              <a:lnSpc>
                <a:spcPct val="80000"/>
              </a:lnSpc>
            </a:pPr>
            <a:r>
              <a:rPr lang="ru-RU" sz="1200" dirty="0" smtClean="0"/>
              <a:t>структуру записи и наборы элементов</a:t>
            </a:r>
          </a:p>
          <a:p>
            <a:pPr>
              <a:lnSpc>
                <a:spcPct val="80000"/>
              </a:lnSpc>
            </a:pPr>
            <a:r>
              <a:rPr lang="ru-RU" sz="1200" dirty="0" smtClean="0"/>
              <a:t>обязательные и дополнительные индексы (точки доступа)</a:t>
            </a:r>
          </a:p>
          <a:p>
            <a:pPr>
              <a:lnSpc>
                <a:spcPct val="80000"/>
              </a:lnSpc>
            </a:pPr>
            <a:r>
              <a:rPr lang="ru-RU" sz="1200" dirty="0" smtClean="0"/>
              <a:t>синтаксис поисковых запросов и поисковые атрибуты</a:t>
            </a:r>
          </a:p>
          <a:p>
            <a:pPr>
              <a:lnSpc>
                <a:spcPct val="80000"/>
              </a:lnSpc>
            </a:pPr>
            <a:r>
              <a:rPr lang="ru-RU" sz="1200" dirty="0" smtClean="0"/>
              <a:t>форматы представления данных</a:t>
            </a:r>
          </a:p>
          <a:p>
            <a:pPr>
              <a:lnSpc>
                <a:spcPct val="80000"/>
              </a:lnSpc>
            </a:pPr>
            <a:r>
              <a:rPr lang="ru-RU" sz="1200" dirty="0" smtClean="0"/>
              <a:t>протоколы доступа к ресурсу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3BD5-CBE5-465F-B496-429E17DB7C2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6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B38C18-03C3-44CF-9C65-DCEB29674A9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7509A9-8352-460D-82BB-0D72C68385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800200"/>
          </a:xfrm>
        </p:spPr>
        <p:txBody>
          <a:bodyPr>
            <a:normAutofit/>
          </a:bodyPr>
          <a:lstStyle/>
          <a:p>
            <a:r>
              <a:rPr lang="en-US" dirty="0" smtClean="0"/>
              <a:t>About using of retrospective geocoding for geographical search in digital libraries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400800" cy="838944"/>
          </a:xfrm>
        </p:spPr>
        <p:txBody>
          <a:bodyPr>
            <a:normAutofit/>
          </a:bodyPr>
          <a:lstStyle/>
          <a:p>
            <a:pPr algn="r"/>
            <a:r>
              <a:rPr lang="en-US" u="sng" dirty="0" err="1" smtClean="0"/>
              <a:t>Skachkov</a:t>
            </a:r>
            <a:r>
              <a:rPr lang="en-US" u="sng" dirty="0" smtClean="0"/>
              <a:t> D.M.</a:t>
            </a:r>
            <a:r>
              <a:rPr lang="en-US" dirty="0" smtClean="0"/>
              <a:t>, </a:t>
            </a:r>
            <a:r>
              <a:rPr lang="en-US" dirty="0" err="1" smtClean="0"/>
              <a:t>Zhizhimov</a:t>
            </a:r>
            <a:r>
              <a:rPr lang="en-US" dirty="0" smtClean="0"/>
              <a:t> O. L.</a:t>
            </a:r>
          </a:p>
          <a:p>
            <a:pPr algn="r"/>
            <a:r>
              <a:rPr lang="en-US" dirty="0"/>
              <a:t>Institute of Computational Technologies SB RAS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8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8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Relevance and prerequisites for research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popularity of the use of geographical perspective in information systems</a:t>
            </a:r>
          </a:p>
          <a:p>
            <a:r>
              <a:rPr lang="en-US" dirty="0" smtClean="0"/>
              <a:t>Lack of geographic functionality in non-geographical information systems</a:t>
            </a:r>
          </a:p>
          <a:p>
            <a:r>
              <a:rPr lang="en-US" dirty="0" smtClean="0"/>
              <a:t>There is no single standard submission of geographic information in non-geographical systems</a:t>
            </a:r>
          </a:p>
          <a:p>
            <a:r>
              <a:rPr lang="en-US" dirty="0" smtClean="0"/>
              <a:t>The lack of retrospective geocoding on the basis of the thesauri, anyway for Russia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6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of introduction geographic information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Explicitly setting the coordinates of an object record</a:t>
            </a:r>
          </a:p>
          <a:p>
            <a:r>
              <a:rPr lang="en-US" dirty="0" smtClean="0"/>
              <a:t>Link to specialized thesaurus (preferably, since this approach makes it easier to integrate into existing system)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5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Traits of binding to the thesaurus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Binding using the thesaurus of geographic names can be ambiguous, since:</a:t>
            </a:r>
          </a:p>
          <a:p>
            <a:r>
              <a:rPr lang="en-US" dirty="0" smtClean="0"/>
              <a:t>Geographical names depend on the time and language</a:t>
            </a:r>
          </a:p>
          <a:p>
            <a:r>
              <a:rPr lang="en-US" dirty="0" smtClean="0"/>
              <a:t>Any area (path) can contain a lot of names to be included in the areas of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Thus the thesaurus must meet the following requirements:</a:t>
            </a:r>
          </a:p>
          <a:p>
            <a:r>
              <a:rPr lang="en-US" dirty="0" smtClean="0"/>
              <a:t>Contain information about the names and coordinates of geographical object at different times and for different languages</a:t>
            </a:r>
          </a:p>
          <a:p>
            <a:r>
              <a:rPr lang="en-US" dirty="0" smtClean="0"/>
              <a:t>Contain relationships that reflect the positioning of objects</a:t>
            </a:r>
          </a:p>
          <a:p>
            <a:r>
              <a:rPr lang="en-US" dirty="0" smtClean="0"/>
              <a:t>Contain references to normative documents that contain information about how changing the object's characteristics over time</a:t>
            </a:r>
            <a:endParaRPr lang="en-US" dirty="0"/>
          </a:p>
          <a:p>
            <a:r>
              <a:rPr lang="en-US" dirty="0" smtClean="0"/>
              <a:t>Allow search not only by coordinates and names, but also by time periods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2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thesauri of geographical names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7518812"/>
              </p:ext>
            </p:extLst>
          </p:nvPr>
        </p:nvGraphicFramePr>
        <p:xfrm>
          <a:off x="467544" y="1556792"/>
          <a:ext cx="8208912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858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Scheme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Contains historical information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Contains links to source documents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Form of the object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7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Getty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TGN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± </a:t>
                      </a:r>
                    </a:p>
                  </a:txBody>
                  <a:tcPr horzOverflow="overflow"/>
                </a:tc>
              </a:tr>
              <a:tr h="501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Russian State Library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47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Google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geocoding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57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Yandex.Maps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geocoding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47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ГОСТ Р 52573-2006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±</a:t>
                      </a:r>
                    </a:p>
                  </a:txBody>
                  <a:tcPr horzOverflow="overflow"/>
                </a:tc>
              </a:tr>
              <a:tr h="47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CIDOC CRM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4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of requirements to the thesaurus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structure of the thesaurus must allow effectively solve following tasks:</a:t>
            </a:r>
          </a:p>
          <a:p>
            <a:r>
              <a:rPr lang="en-US" dirty="0" smtClean="0"/>
              <a:t>Direct and reverse geocoding</a:t>
            </a:r>
          </a:p>
          <a:p>
            <a:r>
              <a:rPr lang="en-US" dirty="0" smtClean="0"/>
              <a:t>Retrospective</a:t>
            </a:r>
          </a:p>
          <a:p>
            <a:r>
              <a:rPr lang="en-US" dirty="0" smtClean="0"/>
              <a:t>Allow to include information in search technology into existing information systems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Contain internal links</a:t>
            </a:r>
          </a:p>
          <a:p>
            <a:r>
              <a:rPr lang="en-US" dirty="0" smtClean="0"/>
              <a:t>by geographical features</a:t>
            </a:r>
          </a:p>
          <a:p>
            <a:r>
              <a:rPr lang="en-US" dirty="0" smtClean="0"/>
              <a:t>by time characteristics</a:t>
            </a:r>
          </a:p>
          <a:p>
            <a:r>
              <a:rPr lang="en-US" dirty="0" smtClean="0"/>
              <a:t>by documents</a:t>
            </a:r>
          </a:p>
          <a:p>
            <a:pPr marL="0" indent="0">
              <a:buNone/>
            </a:pPr>
            <a:r>
              <a:rPr lang="en-US" dirty="0" smtClean="0"/>
              <a:t>Thesaurus must be represented in the schema that is close to the standard schema</a:t>
            </a:r>
          </a:p>
          <a:p>
            <a:pPr marL="0" indent="0">
              <a:buNone/>
            </a:pPr>
            <a:r>
              <a:rPr lang="en-US" dirty="0" smtClean="0"/>
              <a:t>It must have unambiguous mapping on other thesauri, in particular, it must have one-to-one mapping on the Z-</a:t>
            </a:r>
            <a:r>
              <a:rPr lang="en-US" dirty="0" err="1" smtClean="0"/>
              <a:t>Thes</a:t>
            </a:r>
            <a:r>
              <a:rPr lang="en-US" dirty="0" smtClean="0"/>
              <a:t> profile (may be extended) to integrate with existing information systems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3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of the thesaurus</a:t>
            </a:r>
            <a:endParaRPr lang="ru-RU" dirty="0"/>
          </a:p>
        </p:txBody>
      </p: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1098550" y="1776413"/>
            <a:ext cx="7246938" cy="4014788"/>
            <a:chOff x="692" y="1119"/>
            <a:chExt cx="4565" cy="2529"/>
          </a:xfrm>
        </p:grpSpPr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1882" y="1119"/>
              <a:ext cx="1658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Geo object</a:t>
              </a:r>
              <a:endParaRPr lang="ru-RU" dirty="0"/>
            </a:p>
          </p:txBody>
        </p:sp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>
              <a:off x="703" y="1752"/>
              <a:ext cx="1862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Text representation</a:t>
              </a:r>
              <a:endParaRPr lang="ru-RU" dirty="0"/>
            </a:p>
          </p:txBody>
        </p:sp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3180" y="1735"/>
              <a:ext cx="2077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Geometry representation</a:t>
              </a:r>
              <a:endParaRPr lang="ru-RU" dirty="0"/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1202" y="2251"/>
              <a:ext cx="985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Name</a:t>
              </a:r>
              <a:endParaRPr lang="ru-RU" dirty="0"/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692" y="2793"/>
              <a:ext cx="827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Language</a:t>
              </a:r>
              <a:endParaRPr lang="ru-RU" dirty="0"/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2196" y="2654"/>
              <a:ext cx="984" cy="3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Document</a:t>
              </a:r>
              <a:endParaRPr lang="ru-RU" dirty="0"/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702" y="3339"/>
              <a:ext cx="1496" cy="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Document description</a:t>
              </a:r>
              <a:endParaRPr lang="ru-RU" dirty="0"/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2318" y="3410"/>
              <a:ext cx="1083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Creation date</a:t>
              </a:r>
              <a:endParaRPr lang="ru-RU" dirty="0"/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3506" y="3410"/>
              <a:ext cx="1751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Date of coming into effect</a:t>
              </a:r>
              <a:endParaRPr lang="ru-RU" dirty="0"/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3401" y="2326"/>
              <a:ext cx="575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Point</a:t>
              </a:r>
              <a:endParaRPr lang="ru-RU" dirty="0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auto">
            <a:xfrm>
              <a:off x="4034" y="2326"/>
              <a:ext cx="574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Region</a:t>
              </a:r>
              <a:endParaRPr lang="ru-RU" dirty="0"/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auto">
            <a:xfrm>
              <a:off x="4683" y="2326"/>
              <a:ext cx="574" cy="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/>
                <a:t>. . .</a:t>
              </a:r>
            </a:p>
          </p:txBody>
        </p:sp>
        <p:cxnSp>
          <p:nvCxnSpPr>
            <p:cNvPr id="20" name="AutoShape 46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2711" y="1357"/>
              <a:ext cx="1508" cy="378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AutoShape 47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flipH="1">
              <a:off x="1634" y="1357"/>
              <a:ext cx="1077" cy="395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AutoShape 48"/>
            <p:cNvCxnSpPr>
              <a:cxnSpLocks noChangeShapeType="1"/>
              <a:stCxn id="10" idx="2"/>
              <a:endCxn id="17" idx="0"/>
            </p:cNvCxnSpPr>
            <p:nvPr/>
          </p:nvCxnSpPr>
          <p:spPr bwMode="auto">
            <a:xfrm flipH="1">
              <a:off x="3689" y="1973"/>
              <a:ext cx="530" cy="353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AutoShape 49"/>
            <p:cNvCxnSpPr>
              <a:cxnSpLocks noChangeShapeType="1"/>
              <a:stCxn id="10" idx="2"/>
              <a:endCxn id="18" idx="0"/>
            </p:cNvCxnSpPr>
            <p:nvPr/>
          </p:nvCxnSpPr>
          <p:spPr bwMode="auto">
            <a:xfrm>
              <a:off x="4219" y="1973"/>
              <a:ext cx="102" cy="353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AutoShape 50"/>
            <p:cNvCxnSpPr>
              <a:cxnSpLocks noChangeShapeType="1"/>
              <a:stCxn id="10" idx="2"/>
              <a:endCxn id="19" idx="0"/>
            </p:cNvCxnSpPr>
            <p:nvPr/>
          </p:nvCxnSpPr>
          <p:spPr bwMode="auto">
            <a:xfrm>
              <a:off x="4219" y="1973"/>
              <a:ext cx="751" cy="353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AutoShape 51"/>
            <p:cNvCxnSpPr>
              <a:cxnSpLocks noChangeShapeType="1"/>
              <a:stCxn id="9" idx="2"/>
              <a:endCxn id="11" idx="0"/>
            </p:cNvCxnSpPr>
            <p:nvPr/>
          </p:nvCxnSpPr>
          <p:spPr bwMode="auto">
            <a:xfrm>
              <a:off x="1634" y="1990"/>
              <a:ext cx="61" cy="261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AutoShape 52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 flipH="1">
              <a:off x="1106" y="2489"/>
              <a:ext cx="589" cy="304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AutoShape 53"/>
            <p:cNvCxnSpPr>
              <a:cxnSpLocks noChangeShapeType="1"/>
            </p:cNvCxnSpPr>
            <p:nvPr/>
          </p:nvCxnSpPr>
          <p:spPr bwMode="auto">
            <a:xfrm>
              <a:off x="1701" y="2478"/>
              <a:ext cx="993" cy="165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AutoShape 54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 flipH="1">
              <a:off x="1450" y="3031"/>
              <a:ext cx="1238" cy="308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AutoShape 55"/>
            <p:cNvCxnSpPr>
              <a:cxnSpLocks noChangeShapeType="1"/>
              <a:stCxn id="13" idx="2"/>
              <a:endCxn id="15" idx="0"/>
            </p:cNvCxnSpPr>
            <p:nvPr/>
          </p:nvCxnSpPr>
          <p:spPr bwMode="auto">
            <a:xfrm>
              <a:off x="2688" y="3031"/>
              <a:ext cx="171" cy="379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AutoShape 56"/>
            <p:cNvCxnSpPr>
              <a:cxnSpLocks noChangeShapeType="1"/>
              <a:stCxn id="13" idx="2"/>
              <a:endCxn id="16" idx="0"/>
            </p:cNvCxnSpPr>
            <p:nvPr/>
          </p:nvCxnSpPr>
          <p:spPr bwMode="auto">
            <a:xfrm>
              <a:off x="2688" y="3031"/>
              <a:ext cx="1694" cy="379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AutoShape 57"/>
            <p:cNvCxnSpPr>
              <a:cxnSpLocks noChangeShapeType="1"/>
              <a:stCxn id="10" idx="1"/>
              <a:endCxn id="13" idx="0"/>
            </p:cNvCxnSpPr>
            <p:nvPr/>
          </p:nvCxnSpPr>
          <p:spPr bwMode="auto">
            <a:xfrm flipH="1">
              <a:off x="2689" y="1854"/>
              <a:ext cx="491" cy="800"/>
            </a:xfrm>
            <a:prstGeom prst="straightConnector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4358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 for accessing thesaurus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integration with existing information systems and promote interoperability, you must lock the profile access to Thesaurus (RGeoThes). Profile RGeoThes profile file should be, and must identify the ZThes:</a:t>
            </a:r>
          </a:p>
          <a:p>
            <a:r>
              <a:rPr lang="en-US" dirty="0" smtClean="0"/>
              <a:t>data schema</a:t>
            </a:r>
          </a:p>
          <a:p>
            <a:r>
              <a:rPr lang="en-US" dirty="0" smtClean="0"/>
              <a:t>structure recording and stencils</a:t>
            </a:r>
          </a:p>
          <a:p>
            <a:r>
              <a:rPr lang="en-US" dirty="0" smtClean="0"/>
              <a:t>the mandatory and optional indexes (access points)</a:t>
            </a:r>
          </a:p>
          <a:p>
            <a:r>
              <a:rPr lang="en-US" dirty="0" smtClean="0"/>
              <a:t>the syntax for search queries and search attributes</a:t>
            </a:r>
          </a:p>
          <a:p>
            <a:r>
              <a:rPr lang="en-US" dirty="0" smtClean="0"/>
              <a:t>reporting formats</a:t>
            </a:r>
          </a:p>
          <a:p>
            <a:r>
              <a:rPr lang="en-US" dirty="0" smtClean="0"/>
              <a:t>protocols for access to the resource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6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5040560"/>
          </a:xfrm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Record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"qualifier":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"8c26bc72-31b3-4cfb-bbae-6d731057bcd1",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"previous":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"qualifier": ". . . 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"document":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"description": ". . . 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}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"</a:t>
            </a:r>
            <a:r>
              <a:rPr lang="en-US" sz="1200" dirty="0" err="1"/>
              <a:t>primaryName</a:t>
            </a:r>
            <a:r>
              <a:rPr lang="en-US" sz="1200" dirty="0"/>
              <a:t>": 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"name": "</a:t>
            </a:r>
            <a:r>
              <a:rPr lang="en-US" sz="1200" dirty="0" err="1"/>
              <a:t>Агафониха</a:t>
            </a:r>
            <a:r>
              <a:rPr lang="en-US" sz="1200" dirty="0"/>
              <a:t>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"type": "</a:t>
            </a:r>
            <a:r>
              <a:rPr lang="en-US" sz="1200" dirty="0" err="1"/>
              <a:t>деревня</a:t>
            </a:r>
            <a:r>
              <a:rPr lang="en-US" sz="1200" dirty="0"/>
              <a:t>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"language": "</a:t>
            </a:r>
            <a:r>
              <a:rPr lang="en-US" sz="1200" dirty="0" err="1"/>
              <a:t>ru</a:t>
            </a:r>
            <a:r>
              <a:rPr lang="en-US" sz="1200" dirty="0"/>
              <a:t>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</a:t>
            </a:r>
            <a:r>
              <a:rPr lang="en-US" sz="1200" b="1" dirty="0" err="1"/>
              <a:t>beginDocument</a:t>
            </a:r>
            <a:r>
              <a:rPr lang="en-US" sz="1200" dirty="0"/>
              <a:t>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"description": "unknown document"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</a:t>
            </a:r>
            <a:r>
              <a:rPr lang="en-US" sz="1200" dirty="0" smtClean="0"/>
              <a:t> 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</a:t>
            </a:r>
            <a:r>
              <a:rPr lang="en-US" sz="1200" dirty="0" smtClean="0"/>
              <a:t>   "</a:t>
            </a:r>
            <a:r>
              <a:rPr lang="en-US" sz="1200" b="1" dirty="0" err="1"/>
              <a:t>endDocument</a:t>
            </a:r>
            <a:r>
              <a:rPr lang="en-US" sz="1200" dirty="0"/>
              <a:t>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</a:t>
            </a:r>
            <a:r>
              <a:rPr lang="en-US" sz="1200" dirty="0" smtClean="0"/>
              <a:t>    </a:t>
            </a:r>
            <a:r>
              <a:rPr lang="ru-RU" sz="1200" dirty="0" smtClean="0"/>
              <a:t>"</a:t>
            </a:r>
            <a:r>
              <a:rPr lang="en-US" sz="1200" dirty="0"/>
              <a:t>description</a:t>
            </a:r>
            <a:r>
              <a:rPr lang="ru-RU" sz="1200" dirty="0"/>
              <a:t>": "Решение Новосибирского</a:t>
            </a:r>
            <a:br>
              <a:rPr lang="ru-RU" sz="1200" dirty="0"/>
            </a:br>
            <a:r>
              <a:rPr lang="ru-RU" sz="1200" dirty="0"/>
              <a:t>               областного Совета депутатов  №4503</a:t>
            </a:r>
            <a:br>
              <a:rPr lang="ru-RU" sz="1200" dirty="0"/>
            </a:br>
            <a:r>
              <a:rPr lang="ru-RU" sz="1200" dirty="0"/>
              <a:t>               от 20/09/2002.",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/>
              <a:t>      </a:t>
            </a:r>
            <a:r>
              <a:rPr lang="en-US" sz="1200" dirty="0" smtClean="0"/>
              <a:t>    "</a:t>
            </a:r>
            <a:r>
              <a:rPr lang="en-US" sz="1200" dirty="0"/>
              <a:t>date": "Sep 20, 2002 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}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"names": [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"name": "Агафониха1",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"type": "</a:t>
            </a:r>
            <a:r>
              <a:rPr lang="en-US" sz="1200" dirty="0" err="1"/>
              <a:t>деревня</a:t>
            </a:r>
            <a:r>
              <a:rPr lang="en-US" sz="1200" dirty="0"/>
              <a:t>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"language": "</a:t>
            </a:r>
            <a:r>
              <a:rPr lang="en-US" sz="1200" dirty="0" err="1"/>
              <a:t>ru</a:t>
            </a:r>
            <a:r>
              <a:rPr lang="en-US" sz="1200" dirty="0"/>
              <a:t>",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</a:t>
            </a:r>
            <a:r>
              <a:rPr lang="en-US" sz="1200" dirty="0" err="1"/>
              <a:t>beginDocument</a:t>
            </a:r>
            <a:r>
              <a:rPr lang="en-US" sz="1200" dirty="0"/>
              <a:t>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"description": "unknown document"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"</a:t>
            </a:r>
            <a:r>
              <a:rPr lang="en-US" sz="1200" dirty="0" err="1"/>
              <a:t>endDocument</a:t>
            </a:r>
            <a:r>
              <a:rPr lang="en-US" sz="1200" dirty="0"/>
              <a:t>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"description": "unknown document"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}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</a:t>
            </a:r>
            <a:r>
              <a:rPr lang="en-US" sz="1200" dirty="0" smtClean="0"/>
              <a:t>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}],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"locations": [{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point1: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"latitude": 54.933333,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 "longitude": 84.133333,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point2: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"latitude": 55.533333,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"longitude": 85.933333,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"</a:t>
            </a:r>
            <a:r>
              <a:rPr lang="en-US" sz="1200" dirty="0" err="1"/>
              <a:t>beginDocument</a:t>
            </a:r>
            <a:r>
              <a:rPr lang="en-US" sz="1200" dirty="0"/>
              <a:t>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"description": </a:t>
            </a:r>
            <a:r>
              <a:rPr lang="en-US" sz="1200" dirty="0" smtClean="0"/>
              <a:t>“some document…"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},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"</a:t>
            </a:r>
            <a:r>
              <a:rPr lang="en-US" sz="1200" dirty="0" err="1"/>
              <a:t>endDocument</a:t>
            </a:r>
            <a:r>
              <a:rPr lang="en-US" sz="1200" dirty="0"/>
              <a:t>": {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 "description": </a:t>
            </a:r>
            <a:r>
              <a:rPr lang="en-US" sz="1200" dirty="0" smtClean="0"/>
              <a:t>“some document…"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}</a:t>
            </a:r>
            <a:endParaRPr lang="ru-RU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</a:t>
            </a:r>
            <a:r>
              <a:rPr lang="en-US" sz="1200" dirty="0" smtClean="0"/>
              <a:t>}],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…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440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487</TotalTime>
  <Words>815</Words>
  <Application>Microsoft Office PowerPoint</Application>
  <PresentationFormat>Экран (4:3)</PresentationFormat>
  <Paragraphs>168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About using of retrospective geocoding for geographical search in digital libraries</vt:lpstr>
      <vt:lpstr>Relevance and prerequisites for research</vt:lpstr>
      <vt:lpstr>Ways of introduction geographic information</vt:lpstr>
      <vt:lpstr>Traits of binding to the thesaurus</vt:lpstr>
      <vt:lpstr>Existing thesauri of geographical names</vt:lpstr>
      <vt:lpstr>List of requirements to the thesaurus</vt:lpstr>
      <vt:lpstr>Ontology of the thesaurus</vt:lpstr>
      <vt:lpstr>Profile for accessing thesaurus</vt:lpstr>
      <vt:lpstr>Record example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</dc:creator>
  <cp:lastModifiedBy>Данил</cp:lastModifiedBy>
  <cp:revision>19</cp:revision>
  <dcterms:created xsi:type="dcterms:W3CDTF">2011-10-09T10:43:48Z</dcterms:created>
  <dcterms:modified xsi:type="dcterms:W3CDTF">2011-10-19T10:05:34Z</dcterms:modified>
</cp:coreProperties>
</file>