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6" r:id="rId2"/>
    <p:sldId id="257" r:id="rId3"/>
    <p:sldId id="277" r:id="rId4"/>
    <p:sldId id="279" r:id="rId5"/>
    <p:sldId id="280" r:id="rId6"/>
    <p:sldId id="258" r:id="rId7"/>
    <p:sldId id="302" r:id="rId8"/>
    <p:sldId id="262" r:id="rId9"/>
    <p:sldId id="283" r:id="rId10"/>
    <p:sldId id="285" r:id="rId11"/>
    <p:sldId id="286" r:id="rId12"/>
    <p:sldId id="284" r:id="rId13"/>
    <p:sldId id="288" r:id="rId14"/>
    <p:sldId id="289" r:id="rId15"/>
    <p:sldId id="290" r:id="rId16"/>
    <p:sldId id="295" r:id="rId17"/>
    <p:sldId id="300" r:id="rId18"/>
    <p:sldId id="303" r:id="rId19"/>
    <p:sldId id="298" r:id="rId20"/>
    <p:sldId id="297" r:id="rId21"/>
    <p:sldId id="304" r:id="rId22"/>
    <p:sldId id="299" r:id="rId23"/>
    <p:sldId id="305" r:id="rId24"/>
    <p:sldId id="29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94" autoAdjust="0"/>
    <p:restoredTop sz="83000" autoAdjust="0"/>
  </p:normalViewPr>
  <p:slideViewPr>
    <p:cSldViewPr>
      <p:cViewPr varScale="1">
        <p:scale>
          <a:sx n="76" d="100"/>
          <a:sy n="76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DCBB2-EFBE-4821-96B9-F12AF09F93E4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112FE-B806-4EF7-9CA4-05740893A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---------------------------------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Заменить индексы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Трафик и объем </a:t>
            </a:r>
            <a:r>
              <a:rPr lang="ru-RU" dirty="0" err="1" smtClean="0"/>
              <a:t>джойна</a:t>
            </a:r>
            <a:r>
              <a:rPr lang="ru-RU" dirty="0" smtClean="0"/>
              <a:t> не зависят</a:t>
            </a:r>
            <a:r>
              <a:rPr lang="ru-RU" baseline="0" dirty="0" smtClean="0"/>
              <a:t> от реализации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T’k</a:t>
            </a:r>
            <a:r>
              <a:rPr lang="ru-RU" dirty="0" smtClean="0"/>
              <a:t>+1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112FE-B806-4EF7-9CA4-05740893A7A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FDB898-43E9-4E8C-B955-6BB97A2D3336}" type="datetimeFigureOut">
              <a:rPr lang="ru-RU" smtClean="0"/>
              <a:pPr/>
              <a:t>20.09.2009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3D4E18-8970-4EE1-B6AE-DF6A496D8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8077200" cy="38576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Планирование запросов над множеством неоднородных распределенных информационных ресурсов в архитектуре средств поддержки предметных посредников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143512"/>
            <a:ext cx="8077200" cy="171448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/>
              <a:t>Одиннадцатая всероссийская конференция</a:t>
            </a:r>
          </a:p>
          <a:p>
            <a:pPr algn="r"/>
            <a:r>
              <a:rPr lang="ru-RU" dirty="0" smtClean="0"/>
              <a:t>Электронные библиотеки: перспективные методы и технологии Электронные коллекции</a:t>
            </a:r>
          </a:p>
          <a:p>
            <a:pPr algn="r"/>
            <a:r>
              <a:rPr lang="ru-RU" dirty="0" smtClean="0"/>
              <a:t>Секция 11. Интеграция информационных ресурсов</a:t>
            </a:r>
          </a:p>
          <a:p>
            <a:pPr algn="r"/>
            <a:endParaRPr lang="ru-RU" dirty="0" smtClean="0"/>
          </a:p>
          <a:p>
            <a:pPr algn="r"/>
            <a:r>
              <a:rPr lang="ru-RU" dirty="0" smtClean="0"/>
              <a:t>А.Е. Вовченко, </a:t>
            </a:r>
            <a:r>
              <a:rPr lang="ru-RU" b="1" dirty="0" smtClean="0"/>
              <a:t>А.В. Крупа</a:t>
            </a:r>
          </a:p>
          <a:p>
            <a:pPr algn="r"/>
            <a:r>
              <a:rPr lang="ru-RU" dirty="0" smtClean="0"/>
              <a:t>Институт Проблем Информатики РАН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Спуск </a:t>
            </a:r>
            <a:r>
              <a:rPr lang="en-US" dirty="0" smtClean="0"/>
              <a:t>Join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85720" y="5857892"/>
            <a:ext cx="4786346" cy="714380"/>
            <a:chOff x="285720" y="5929330"/>
            <a:chExt cx="4786346" cy="7143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1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572132" y="5857892"/>
            <a:ext cx="3214710" cy="714380"/>
            <a:chOff x="5572132" y="5929330"/>
            <a:chExt cx="3214710" cy="7143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</a:t>
              </a:r>
              <a:r>
                <a:rPr lang="en-US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Z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0628" y="592933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2786050" y="3286124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dirty="0"/>
          </a:p>
        </p:txBody>
      </p:sp>
      <p:sp>
        <p:nvSpPr>
          <p:cNvPr id="14" name="Облако 13"/>
          <p:cNvSpPr/>
          <p:nvPr/>
        </p:nvSpPr>
        <p:spPr>
          <a:xfrm>
            <a:off x="4643438" y="3214686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dirty="0"/>
          </a:p>
        </p:txBody>
      </p:sp>
      <p:sp>
        <p:nvSpPr>
          <p:cNvPr id="15" name="Облако 14"/>
          <p:cNvSpPr/>
          <p:nvPr/>
        </p:nvSpPr>
        <p:spPr>
          <a:xfrm>
            <a:off x="1142976" y="2214554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071678"/>
            <a:ext cx="762000" cy="1228725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1571612"/>
            <a:ext cx="8072494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Исходный подзапрос без операций </a:t>
            </a:r>
            <a:r>
              <a:rPr lang="en-US" sz="2000" b="1" dirty="0" err="1" smtClean="0"/>
              <a:t>Unoin</a:t>
            </a:r>
            <a:endParaRPr lang="ru-RU" sz="2000" b="1" dirty="0"/>
          </a:p>
        </p:txBody>
      </p:sp>
      <p:cxnSp>
        <p:nvCxnSpPr>
          <p:cNvPr id="26" name="Прямая со стрелкой 25"/>
          <p:cNvCxnSpPr>
            <a:stCxn id="6" idx="0"/>
            <a:endCxn id="63" idx="1"/>
          </p:cNvCxnSpPr>
          <p:nvPr/>
        </p:nvCxnSpPr>
        <p:spPr>
          <a:xfrm rot="5400000" flipH="1" flipV="1">
            <a:off x="2271695" y="5272099"/>
            <a:ext cx="957273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7" idx="0"/>
            <a:endCxn id="60" idx="1"/>
          </p:cNvCxnSpPr>
          <p:nvPr/>
        </p:nvCxnSpPr>
        <p:spPr>
          <a:xfrm rot="5400000" flipH="1" flipV="1">
            <a:off x="4557711" y="4629157"/>
            <a:ext cx="1028711" cy="17145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0"/>
            <a:endCxn id="60" idx="3"/>
          </p:cNvCxnSpPr>
          <p:nvPr/>
        </p:nvCxnSpPr>
        <p:spPr>
          <a:xfrm rot="16200000" flipV="1">
            <a:off x="6706802" y="4956578"/>
            <a:ext cx="1028711" cy="105966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0" idx="0"/>
            <a:endCxn id="63" idx="3"/>
          </p:cNvCxnSpPr>
          <p:nvPr/>
        </p:nvCxnSpPr>
        <p:spPr>
          <a:xfrm rot="16200000" flipV="1">
            <a:off x="5278042" y="3527818"/>
            <a:ext cx="957273" cy="39886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12" idx="3"/>
          </p:cNvCxnSpPr>
          <p:nvPr/>
        </p:nvCxnSpPr>
        <p:spPr>
          <a:xfrm rot="5400000" flipH="1" flipV="1">
            <a:off x="3563588" y="2830059"/>
            <a:ext cx="409470" cy="6072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14" idx="3"/>
            <a:endCxn id="22532" idx="3"/>
          </p:cNvCxnSpPr>
          <p:nvPr/>
        </p:nvCxnSpPr>
        <p:spPr>
          <a:xfrm rot="16200000" flipV="1">
            <a:off x="4573240" y="2518108"/>
            <a:ext cx="580927" cy="91679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2532" idx="1"/>
            <a:endCxn id="15" idx="0"/>
          </p:cNvCxnSpPr>
          <p:nvPr/>
        </p:nvCxnSpPr>
        <p:spPr>
          <a:xfrm rot="10800000">
            <a:off x="2499168" y="2671755"/>
            <a:ext cx="1144139" cy="142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357694"/>
            <a:ext cx="762000" cy="1228725"/>
          </a:xfrm>
          <a:prstGeom prst="rect">
            <a:avLst/>
          </a:prstGeom>
          <a:noFill/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4429132"/>
            <a:ext cx="762000" cy="1228725"/>
          </a:xfrm>
          <a:prstGeom prst="rect">
            <a:avLst/>
          </a:prstGeom>
          <a:noFill/>
        </p:spPr>
      </p:pic>
      <p:cxnSp>
        <p:nvCxnSpPr>
          <p:cNvPr id="81" name="Прямая со стрелкой 80"/>
          <p:cNvCxnSpPr>
            <a:endCxn id="12" idx="1"/>
          </p:cNvCxnSpPr>
          <p:nvPr/>
        </p:nvCxnSpPr>
        <p:spPr>
          <a:xfrm rot="5400000" flipH="1" flipV="1">
            <a:off x="3189185" y="4439359"/>
            <a:ext cx="515334" cy="35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>
            <a:endCxn id="14" idx="1"/>
          </p:cNvCxnSpPr>
          <p:nvPr/>
        </p:nvCxnSpPr>
        <p:spPr>
          <a:xfrm rot="10800000">
            <a:off x="5322100" y="4128112"/>
            <a:ext cx="892975" cy="5153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Овальная выноска 94"/>
          <p:cNvSpPr/>
          <p:nvPr/>
        </p:nvSpPr>
        <p:spPr>
          <a:xfrm>
            <a:off x="6643702" y="2143116"/>
            <a:ext cx="2214578" cy="1428760"/>
          </a:xfrm>
          <a:prstGeom prst="wedgeEllipseCallout">
            <a:avLst>
              <a:gd name="adj1" fmla="val -84264"/>
              <a:gd name="adj2" fmla="val 4673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содержат операций </a:t>
            </a:r>
            <a:r>
              <a:rPr lang="en-US" dirty="0" smtClean="0"/>
              <a:t>Join</a:t>
            </a:r>
            <a:endParaRPr lang="ru-RU" dirty="0"/>
          </a:p>
        </p:txBody>
      </p:sp>
      <p:sp>
        <p:nvSpPr>
          <p:cNvPr id="98" name="Овальная выноска 97"/>
          <p:cNvSpPr/>
          <p:nvPr/>
        </p:nvSpPr>
        <p:spPr>
          <a:xfrm>
            <a:off x="142844" y="3643314"/>
            <a:ext cx="2357454" cy="1571636"/>
          </a:xfrm>
          <a:prstGeom prst="wedgeEllipseCallout">
            <a:avLst>
              <a:gd name="adj1" fmla="val 71952"/>
              <a:gd name="adj2" fmla="val 3068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Соединение</a:t>
            </a:r>
          </a:p>
          <a:p>
            <a:pPr algn="ctr"/>
            <a:r>
              <a:rPr lang="ru-RU" dirty="0" smtClean="0"/>
              <a:t>(</a:t>
            </a:r>
            <a:r>
              <a:rPr lang="en-US" dirty="0" smtClean="0"/>
              <a:t>Cross Join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Спуск </a:t>
            </a:r>
            <a:r>
              <a:rPr lang="en-US" dirty="0" smtClean="0"/>
              <a:t>Join</a:t>
            </a: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285720" y="5857892"/>
            <a:ext cx="4786346" cy="714380"/>
            <a:chOff x="285720" y="5929330"/>
            <a:chExt cx="4786346" cy="7143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1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4" name="Группа 7"/>
          <p:cNvGrpSpPr/>
          <p:nvPr/>
        </p:nvGrpSpPr>
        <p:grpSpPr>
          <a:xfrm>
            <a:off x="5572132" y="5857892"/>
            <a:ext cx="3214710" cy="714380"/>
            <a:chOff x="5572132" y="5929330"/>
            <a:chExt cx="3214710" cy="7143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</a:t>
              </a:r>
              <a:r>
                <a:rPr lang="en-US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Z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0628" y="592933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4572000" y="2143116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3’</a:t>
            </a:r>
            <a:endParaRPr lang="ru-RU" dirty="0"/>
          </a:p>
        </p:txBody>
      </p:sp>
      <p:sp>
        <p:nvSpPr>
          <p:cNvPr id="14" name="Облако 13"/>
          <p:cNvSpPr/>
          <p:nvPr/>
        </p:nvSpPr>
        <p:spPr>
          <a:xfrm>
            <a:off x="2571736" y="2143116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2’</a:t>
            </a:r>
            <a:endParaRPr lang="ru-RU" dirty="0"/>
          </a:p>
        </p:txBody>
      </p:sp>
      <p:sp>
        <p:nvSpPr>
          <p:cNvPr id="15" name="Облако 14"/>
          <p:cNvSpPr/>
          <p:nvPr/>
        </p:nvSpPr>
        <p:spPr>
          <a:xfrm>
            <a:off x="642910" y="2143116"/>
            <a:ext cx="1357322" cy="914400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1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‘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357562"/>
            <a:ext cx="762000" cy="1228725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472" y="1571612"/>
            <a:ext cx="8072494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После переноса </a:t>
            </a:r>
            <a:r>
              <a:rPr lang="en-US" sz="2000" b="1" dirty="0" smtClean="0"/>
              <a:t>Join</a:t>
            </a:r>
            <a:endParaRPr lang="ru-RU" sz="2000" b="1" dirty="0"/>
          </a:p>
        </p:txBody>
      </p:sp>
      <p:cxnSp>
        <p:nvCxnSpPr>
          <p:cNvPr id="38" name="Прямая со стрелкой 37"/>
          <p:cNvCxnSpPr>
            <a:stCxn id="12" idx="2"/>
            <a:endCxn id="14" idx="0"/>
          </p:cNvCxnSpPr>
          <p:nvPr/>
        </p:nvCxnSpPr>
        <p:spPr>
          <a:xfrm rot="10800000">
            <a:off x="3927928" y="2600316"/>
            <a:ext cx="64828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4" idx="2"/>
            <a:endCxn id="15" idx="0"/>
          </p:cNvCxnSpPr>
          <p:nvPr/>
        </p:nvCxnSpPr>
        <p:spPr>
          <a:xfrm rot="10800000">
            <a:off x="1999102" y="2600316"/>
            <a:ext cx="57684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Скругленный прямоугольник 54"/>
          <p:cNvSpPr/>
          <p:nvPr/>
        </p:nvSpPr>
        <p:spPr>
          <a:xfrm>
            <a:off x="285720" y="5000636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7286644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5786446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ru-RU" dirty="0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2714612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4286248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428596" y="514351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Псевдонимы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2" name="Прямая со стрелкой 61"/>
          <p:cNvCxnSpPr>
            <a:stCxn id="59" idx="0"/>
          </p:cNvCxnSpPr>
          <p:nvPr/>
        </p:nvCxnSpPr>
        <p:spPr>
          <a:xfrm rot="5400000" flipH="1" flipV="1">
            <a:off x="3643306" y="4000504"/>
            <a:ext cx="928694" cy="13573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60" idx="0"/>
          </p:cNvCxnSpPr>
          <p:nvPr/>
        </p:nvCxnSpPr>
        <p:spPr>
          <a:xfrm rot="5400000" flipH="1" flipV="1">
            <a:off x="4714876" y="4572008"/>
            <a:ext cx="85725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58" idx="0"/>
          </p:cNvCxnSpPr>
          <p:nvPr/>
        </p:nvCxnSpPr>
        <p:spPr>
          <a:xfrm rot="16200000" flipV="1">
            <a:off x="5643570" y="4286256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56" idx="0"/>
          </p:cNvCxnSpPr>
          <p:nvPr/>
        </p:nvCxnSpPr>
        <p:spPr>
          <a:xfrm rot="16200000" flipV="1">
            <a:off x="6536545" y="3679033"/>
            <a:ext cx="928694" cy="2000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endCxn id="12" idx="1"/>
          </p:cNvCxnSpPr>
          <p:nvPr/>
        </p:nvCxnSpPr>
        <p:spPr>
          <a:xfrm rot="16200000" flipV="1">
            <a:off x="5010854" y="3296349"/>
            <a:ext cx="658210" cy="1785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Овальная выноска 36"/>
          <p:cNvSpPr/>
          <p:nvPr/>
        </p:nvSpPr>
        <p:spPr>
          <a:xfrm>
            <a:off x="428596" y="3429000"/>
            <a:ext cx="3429024" cy="1571636"/>
          </a:xfrm>
          <a:prstGeom prst="wedgeEllipseCallout">
            <a:avLst>
              <a:gd name="adj1" fmla="val 77519"/>
              <a:gd name="adj2" fmla="val -2408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Cross Join</a:t>
            </a:r>
          </a:p>
          <a:p>
            <a:pPr algn="ctr"/>
            <a:r>
              <a:rPr lang="ru-RU" dirty="0" smtClean="0"/>
              <a:t>Декартово произведение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Разбиение на элементарные операции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00174"/>
            <a:ext cx="8786874" cy="5214973"/>
          </a:xfrm>
        </p:spPr>
        <p:txBody>
          <a:bodyPr>
            <a:normAutofit fontScale="62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Select  - </a:t>
            </a:r>
            <a:r>
              <a:rPr lang="ru-RU" dirty="0" smtClean="0"/>
              <a:t>операция ограничения. Возможны условия следующего вида:</a:t>
            </a:r>
          </a:p>
          <a:p>
            <a:pPr marL="925830" lvl="1" indent="-514350"/>
            <a:r>
              <a:rPr lang="en-US" dirty="0" smtClean="0"/>
              <a:t>a &gt; b</a:t>
            </a:r>
            <a:endParaRPr lang="ru-RU" dirty="0" smtClean="0"/>
          </a:p>
          <a:p>
            <a:pPr marL="925830" lvl="1" indent="-514350"/>
            <a:r>
              <a:rPr lang="en-US" dirty="0" smtClean="0"/>
              <a:t>c = d</a:t>
            </a:r>
          </a:p>
          <a:p>
            <a:pPr marL="925830" lvl="1" indent="-514350"/>
            <a:r>
              <a:rPr lang="en-US" dirty="0" smtClean="0"/>
              <a:t>e &lt; 3</a:t>
            </a: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Append  - </a:t>
            </a:r>
            <a:r>
              <a:rPr lang="ru-RU" dirty="0" smtClean="0"/>
              <a:t>присоединяет результат вызова функции</a:t>
            </a:r>
            <a:endParaRPr lang="en-US" dirty="0" smtClean="0"/>
          </a:p>
          <a:p>
            <a:pPr marL="925830" lvl="1" indent="-514350"/>
            <a:r>
              <a:rPr lang="en-US" dirty="0" smtClean="0"/>
              <a:t>Resource1.function1(a,b,c,3, result1, result2)</a:t>
            </a:r>
          </a:p>
          <a:p>
            <a:pPr marL="925830" lvl="1" indent="-514350"/>
            <a:r>
              <a:rPr lang="en-US" dirty="0" smtClean="0"/>
              <a:t>x.method1(9,e,f,result3)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 </a:t>
            </a:r>
            <a:r>
              <a:rPr lang="en-US" dirty="0" err="1" smtClean="0"/>
              <a:t>NewAttribute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ru-RU" dirty="0" err="1" smtClean="0"/>
              <a:t>операйия</a:t>
            </a:r>
            <a:r>
              <a:rPr lang="ru-RU" dirty="0" smtClean="0"/>
              <a:t> создает новый атрибут. Возможны следующие формы:</a:t>
            </a:r>
            <a:endParaRPr lang="en-US" dirty="0" smtClean="0"/>
          </a:p>
          <a:p>
            <a:pPr marL="925830" lvl="1" indent="-514350"/>
            <a:r>
              <a:rPr lang="en-US" dirty="0" smtClean="0"/>
              <a:t>result4 </a:t>
            </a:r>
            <a:r>
              <a:rPr lang="ru-RU" dirty="0" smtClean="0"/>
              <a:t>= </a:t>
            </a:r>
            <a:r>
              <a:rPr lang="en-US" dirty="0" smtClean="0"/>
              <a:t>5</a:t>
            </a:r>
            <a:endParaRPr lang="ru-RU" dirty="0" smtClean="0"/>
          </a:p>
          <a:p>
            <a:pPr marL="925830" lvl="1" indent="-514350"/>
            <a:r>
              <a:rPr lang="en-US" dirty="0" smtClean="0"/>
              <a:t>result5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= </a:t>
            </a:r>
            <a:r>
              <a:rPr lang="en-US" dirty="0" smtClean="0"/>
              <a:t>a</a:t>
            </a:r>
            <a:r>
              <a:rPr lang="ru-RU" dirty="0" smtClean="0"/>
              <a:t> </a:t>
            </a:r>
            <a:r>
              <a:rPr lang="en-US" dirty="0" smtClean="0"/>
              <a:t>* 3</a:t>
            </a:r>
            <a:r>
              <a:rPr lang="ru-RU" dirty="0" smtClean="0"/>
              <a:t> (арифметика над атрибутом и константой)</a:t>
            </a:r>
            <a:endParaRPr lang="en-US" dirty="0" smtClean="0"/>
          </a:p>
          <a:p>
            <a:pPr marL="925830" lvl="1" indent="-514350"/>
            <a:r>
              <a:rPr lang="en-US" dirty="0" smtClean="0"/>
              <a:t>result6 </a:t>
            </a:r>
            <a:r>
              <a:rPr lang="ru-RU" dirty="0" smtClean="0"/>
              <a:t>= </a:t>
            </a:r>
            <a:r>
              <a:rPr lang="en-US" dirty="0" smtClean="0"/>
              <a:t>b</a:t>
            </a:r>
            <a:r>
              <a:rPr lang="ru-RU" dirty="0" smtClean="0"/>
              <a:t> </a:t>
            </a:r>
            <a:r>
              <a:rPr lang="en-US" dirty="0" smtClean="0"/>
              <a:t>+ c</a:t>
            </a:r>
            <a:r>
              <a:rPr lang="ru-RU" dirty="0" smtClean="0"/>
              <a:t> (арифметика над парой атрибутов)</a:t>
            </a:r>
            <a:endParaRPr lang="en-US" dirty="0" smtClean="0"/>
          </a:p>
          <a:p>
            <a:pPr marL="925830" lvl="1" indent="-514350"/>
            <a:r>
              <a:rPr lang="en-US" dirty="0" smtClean="0"/>
              <a:t>result7 = d\Type (</a:t>
            </a:r>
            <a:r>
              <a:rPr lang="ru-RU" dirty="0" smtClean="0"/>
              <a:t>приведение типа</a:t>
            </a:r>
            <a:r>
              <a:rPr lang="en-US" dirty="0" smtClean="0"/>
              <a:t>)</a:t>
            </a:r>
          </a:p>
          <a:p>
            <a:pPr marL="925830" lvl="1" indent="-514350"/>
            <a:r>
              <a:rPr lang="en-US" dirty="0" smtClean="0"/>
              <a:t>result8 = </a:t>
            </a:r>
            <a:r>
              <a:rPr lang="en-US" dirty="0" err="1" smtClean="0"/>
              <a:t>e.f</a:t>
            </a:r>
            <a:r>
              <a:rPr lang="ru-RU" dirty="0" smtClean="0"/>
              <a:t> (доступ к полю объектного типа)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Reduce - </a:t>
            </a:r>
            <a:r>
              <a:rPr lang="ru-RU" dirty="0" smtClean="0"/>
              <a:t>удаляет единственный атрибут. </a:t>
            </a:r>
            <a:endParaRPr lang="en-US" dirty="0" smtClean="0"/>
          </a:p>
          <a:p>
            <a:pPr marL="925830" lvl="1" indent="-514350"/>
            <a:r>
              <a:rPr lang="en-US" dirty="0" smtClean="0"/>
              <a:t>reduce a</a:t>
            </a:r>
            <a:endParaRPr lang="ru-RU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GetResult</a:t>
            </a:r>
            <a:r>
              <a:rPr lang="en-US" dirty="0" smtClean="0"/>
              <a:t> </a:t>
            </a:r>
            <a:r>
              <a:rPr lang="ru-RU" dirty="0" smtClean="0"/>
              <a:t>-</a:t>
            </a:r>
            <a:r>
              <a:rPr lang="en-US" dirty="0" smtClean="0"/>
              <a:t> </a:t>
            </a:r>
            <a:r>
              <a:rPr lang="ru-RU" dirty="0" smtClean="0"/>
              <a:t>операция выдачи результата. Переименовывает и упорядочивает атрибуты таким образом, как запрошено пользователем.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Atom</a:t>
            </a:r>
            <a:r>
              <a:rPr lang="ru-RU" dirty="0" smtClean="0"/>
              <a:t> - предикаты коллекций.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Свойства представления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Каждая элементарная операция может:</a:t>
            </a:r>
          </a:p>
          <a:p>
            <a:r>
              <a:rPr lang="ru-RU" dirty="0" smtClean="0"/>
              <a:t>Использовать значения множества атрибутов (фиксированного для каждой конкретной операции)</a:t>
            </a:r>
          </a:p>
          <a:p>
            <a:r>
              <a:rPr lang="ru-RU" dirty="0" smtClean="0"/>
              <a:t> Создавать множество атрибутов</a:t>
            </a:r>
          </a:p>
          <a:p>
            <a:r>
              <a:rPr lang="ru-RU" dirty="0" smtClean="0"/>
              <a:t>Удалять множество атрибутов</a:t>
            </a:r>
          </a:p>
          <a:p>
            <a:pPr>
              <a:buNone/>
            </a:pPr>
            <a:r>
              <a:rPr lang="ru-RU" dirty="0" smtClean="0"/>
              <a:t>Каждый атрибут:</a:t>
            </a:r>
          </a:p>
          <a:p>
            <a:r>
              <a:rPr lang="ru-RU" dirty="0" smtClean="0"/>
              <a:t>Имеет уникальное глобальное имя</a:t>
            </a:r>
          </a:p>
          <a:p>
            <a:r>
              <a:rPr lang="ru-RU" dirty="0" smtClean="0"/>
              <a:t>Создается конкретной операцией</a:t>
            </a:r>
          </a:p>
          <a:p>
            <a:r>
              <a:rPr lang="ru-RU" dirty="0" smtClean="0"/>
              <a:t>Удаляется конкретной операцией</a:t>
            </a:r>
          </a:p>
          <a:p>
            <a:r>
              <a:rPr lang="ru-RU" dirty="0" smtClean="0"/>
              <a:t>Используется некоторым множеством операций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представления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5082809"/>
          </a:xfrm>
        </p:spPr>
        <p:txBody>
          <a:bodyPr>
            <a:normAutofit fontScale="85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Каждая операция исходного запроса представляется набором элементарных операций.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Для каждой элементарной операции помечается, какие атрибуты и каким образом она использует.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Формируется множество элементарных операций.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Формируется  множество атрибутов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На основе связей между элементарными операциями и атрибутами восстанавливаются связи между элементарными операциями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Каждой элементарной операции ставится в соответствие множество ресурсов, в которых она может быть выполнена</a:t>
            </a:r>
          </a:p>
          <a:p>
            <a:pPr marL="633222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графа зависимостей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Вершинами являются элементарные операции.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Дугами – связи, обозначающие зависимость одной операции от результата выполнения другой.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Направленный.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Без циклов.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Существует единственный узел, в который можно попасть из любого другого узла.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Частным случаем является дерево.</a:t>
            </a:r>
          </a:p>
          <a:p>
            <a:pPr marL="633222" indent="-514350">
              <a:buNone/>
            </a:pPr>
            <a:r>
              <a:rPr lang="ru-RU" dirty="0" smtClean="0"/>
              <a:t>Строится замыкание: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Существует единственный узел, непосредственно связанный со всеми остальными (операция </a:t>
            </a:r>
            <a:r>
              <a:rPr lang="en-US" dirty="0" err="1" smtClean="0"/>
              <a:t>GetResult</a:t>
            </a:r>
            <a:r>
              <a:rPr lang="ru-RU" dirty="0" smtClean="0"/>
              <a:t>).</a:t>
            </a:r>
          </a:p>
          <a:p>
            <a:pPr marL="633222" indent="-514350">
              <a:buNone/>
            </a:pPr>
            <a:r>
              <a:rPr lang="ru-RU" dirty="0" smtClean="0"/>
              <a:t>Вершины размечаются:</a:t>
            </a:r>
          </a:p>
          <a:p>
            <a:pPr marL="633222" indent="-514350"/>
            <a:r>
              <a:rPr lang="ru-RU" dirty="0" smtClean="0"/>
              <a:t>Каждой вершине-операции ставится в соответствие множество ресурсов, на которых её можно выполнить.</a:t>
            </a:r>
          </a:p>
          <a:p>
            <a:pPr marL="633222" indent="-514350"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Прямая соединительная линия 123"/>
          <p:cNvCxnSpPr/>
          <p:nvPr/>
        </p:nvCxnSpPr>
        <p:spPr>
          <a:xfrm>
            <a:off x="285720" y="4714884"/>
            <a:ext cx="85725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85688" y="4000504"/>
            <a:ext cx="85725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Облако 22"/>
          <p:cNvSpPr/>
          <p:nvPr/>
        </p:nvSpPr>
        <p:spPr>
          <a:xfrm>
            <a:off x="214282" y="1500174"/>
            <a:ext cx="8929718" cy="2286016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2428892" cy="12287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Запрос после разбиения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85720" y="5857892"/>
            <a:ext cx="4786346" cy="714380"/>
            <a:chOff x="285720" y="5929330"/>
            <a:chExt cx="4786346" cy="7143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1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5572132" y="5857892"/>
            <a:ext cx="3214710" cy="714380"/>
            <a:chOff x="5572132" y="5929330"/>
            <a:chExt cx="3214710" cy="7143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</a:t>
              </a:r>
              <a:r>
                <a:rPr lang="en-US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Z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0628" y="592933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5000636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44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14282" y="5072074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Псевдонимы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>
            <a:stCxn id="15" idx="0"/>
            <a:endCxn id="32" idx="4"/>
          </p:cNvCxnSpPr>
          <p:nvPr/>
        </p:nvCxnSpPr>
        <p:spPr>
          <a:xfrm rot="5400000" flipH="1" flipV="1">
            <a:off x="2821769" y="4036223"/>
            <a:ext cx="1714512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0"/>
            <a:endCxn id="36" idx="4"/>
          </p:cNvCxnSpPr>
          <p:nvPr/>
        </p:nvCxnSpPr>
        <p:spPr>
          <a:xfrm rot="16200000" flipV="1">
            <a:off x="4036215" y="4179099"/>
            <a:ext cx="1571636" cy="3571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0"/>
            <a:endCxn id="36" idx="5"/>
          </p:cNvCxnSpPr>
          <p:nvPr/>
        </p:nvCxnSpPr>
        <p:spPr>
          <a:xfrm rot="16200000" flipV="1">
            <a:off x="4830701" y="3473386"/>
            <a:ext cx="1634407" cy="170584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0"/>
            <a:endCxn id="31" idx="5"/>
          </p:cNvCxnSpPr>
          <p:nvPr/>
        </p:nvCxnSpPr>
        <p:spPr>
          <a:xfrm rot="16200000" flipV="1">
            <a:off x="6045147" y="3187634"/>
            <a:ext cx="1705845" cy="220591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есятиугольник 29"/>
          <p:cNvSpPr/>
          <p:nvPr/>
        </p:nvSpPr>
        <p:spPr>
          <a:xfrm>
            <a:off x="4143372" y="1643050"/>
            <a:ext cx="785818" cy="4286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5429256" y="307181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714744" y="3000372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6215074" y="285749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34" name="Овал 33"/>
          <p:cNvSpPr/>
          <p:nvPr/>
        </p:nvSpPr>
        <p:spPr>
          <a:xfrm>
            <a:off x="2928926" y="292893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5" name="Овал 34"/>
          <p:cNvSpPr/>
          <p:nvPr/>
        </p:nvSpPr>
        <p:spPr>
          <a:xfrm>
            <a:off x="2428860" y="235743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6" name="Овал 35"/>
          <p:cNvSpPr/>
          <p:nvPr/>
        </p:nvSpPr>
        <p:spPr>
          <a:xfrm>
            <a:off x="4429124" y="3143248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40" name="Овал 39"/>
          <p:cNvSpPr/>
          <p:nvPr/>
        </p:nvSpPr>
        <p:spPr>
          <a:xfrm>
            <a:off x="6715140" y="235743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1" name="Овал 40"/>
          <p:cNvSpPr/>
          <p:nvPr/>
        </p:nvSpPr>
        <p:spPr>
          <a:xfrm>
            <a:off x="1714480" y="185736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7215206" y="164305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44" name="Прямая со стрелкой 43"/>
          <p:cNvCxnSpPr>
            <a:stCxn id="32" idx="2"/>
            <a:endCxn id="34" idx="5"/>
          </p:cNvCxnSpPr>
          <p:nvPr/>
        </p:nvCxnSpPr>
        <p:spPr>
          <a:xfrm rot="10800000" flipV="1">
            <a:off x="3294784" y="3214685"/>
            <a:ext cx="419961" cy="8010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4" idx="1"/>
            <a:endCxn id="35" idx="5"/>
          </p:cNvCxnSpPr>
          <p:nvPr/>
        </p:nvCxnSpPr>
        <p:spPr>
          <a:xfrm rot="16200000" flipV="1">
            <a:off x="2758998" y="2759006"/>
            <a:ext cx="268418" cy="1969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5" idx="1"/>
            <a:endCxn id="41" idx="5"/>
          </p:cNvCxnSpPr>
          <p:nvPr/>
        </p:nvCxnSpPr>
        <p:spPr>
          <a:xfrm rot="16200000" flipV="1">
            <a:off x="2187494" y="2116064"/>
            <a:ext cx="196980" cy="4112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4" idx="7"/>
            <a:endCxn id="30" idx="5"/>
          </p:cNvCxnSpPr>
          <p:nvPr/>
        </p:nvCxnSpPr>
        <p:spPr>
          <a:xfrm rot="5400000" flipH="1" flipV="1">
            <a:off x="3255653" y="2028947"/>
            <a:ext cx="1001888" cy="923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35" idx="7"/>
            <a:endCxn id="30" idx="6"/>
          </p:cNvCxnSpPr>
          <p:nvPr/>
        </p:nvCxnSpPr>
        <p:spPr>
          <a:xfrm rot="5400000" flipH="1" flipV="1">
            <a:off x="3187626" y="1464456"/>
            <a:ext cx="562837" cy="134865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1" idx="7"/>
            <a:endCxn id="30" idx="7"/>
          </p:cNvCxnSpPr>
          <p:nvPr/>
        </p:nvCxnSpPr>
        <p:spPr>
          <a:xfrm rot="5400000" flipH="1" flipV="1">
            <a:off x="3051762" y="753486"/>
            <a:ext cx="195224" cy="2138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2" idx="7"/>
            <a:endCxn id="30" idx="4"/>
          </p:cNvCxnSpPr>
          <p:nvPr/>
        </p:nvCxnSpPr>
        <p:spPr>
          <a:xfrm rot="5400000" flipH="1" flipV="1">
            <a:off x="3752001" y="2400279"/>
            <a:ext cx="991465" cy="3342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6" idx="0"/>
            <a:endCxn id="30" idx="3"/>
          </p:cNvCxnSpPr>
          <p:nvPr/>
        </p:nvCxnSpPr>
        <p:spPr>
          <a:xfrm rot="5400000" flipH="1" flipV="1">
            <a:off x="4114782" y="2600334"/>
            <a:ext cx="1071570" cy="1425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1" idx="0"/>
            <a:endCxn id="30" idx="2"/>
          </p:cNvCxnSpPr>
          <p:nvPr/>
        </p:nvCxnSpPr>
        <p:spPr>
          <a:xfrm rot="16200000" flipV="1">
            <a:off x="4707865" y="2136104"/>
            <a:ext cx="1081993" cy="7894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3" idx="1"/>
            <a:endCxn id="30" idx="2"/>
          </p:cNvCxnSpPr>
          <p:nvPr/>
        </p:nvCxnSpPr>
        <p:spPr>
          <a:xfrm rot="16200000" flipV="1">
            <a:off x="5100773" y="1743195"/>
            <a:ext cx="930450" cy="14236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40" idx="1"/>
            <a:endCxn id="30" idx="1"/>
          </p:cNvCxnSpPr>
          <p:nvPr/>
        </p:nvCxnSpPr>
        <p:spPr>
          <a:xfrm rot="16200000" flipV="1">
            <a:off x="5572133" y="1214422"/>
            <a:ext cx="562837" cy="18487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34" idx="4"/>
          </p:cNvCxnSpPr>
          <p:nvPr/>
        </p:nvCxnSpPr>
        <p:spPr>
          <a:xfrm rot="10800000">
            <a:off x="3143240" y="3357562"/>
            <a:ext cx="2428892" cy="1643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5" idx="0"/>
            <a:endCxn id="34" idx="4"/>
          </p:cNvCxnSpPr>
          <p:nvPr/>
        </p:nvCxnSpPr>
        <p:spPr>
          <a:xfrm rot="16200000" flipV="1">
            <a:off x="2393141" y="4107661"/>
            <a:ext cx="1785950" cy="2857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3" idx="0"/>
            <a:endCxn id="33" idx="5"/>
          </p:cNvCxnSpPr>
          <p:nvPr/>
        </p:nvCxnSpPr>
        <p:spPr>
          <a:xfrm rot="16200000" flipV="1">
            <a:off x="6330899" y="3473386"/>
            <a:ext cx="1920159" cy="14200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14" idx="0"/>
            <a:endCxn id="40" idx="4"/>
          </p:cNvCxnSpPr>
          <p:nvPr/>
        </p:nvCxnSpPr>
        <p:spPr>
          <a:xfrm rot="5400000" flipH="1" flipV="1">
            <a:off x="5536413" y="3750471"/>
            <a:ext cx="235745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7786710" y="178592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103" name="Овал 102"/>
          <p:cNvSpPr/>
          <p:nvPr/>
        </p:nvSpPr>
        <p:spPr>
          <a:xfrm>
            <a:off x="7786710" y="250030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Прямая соединительная линия 123"/>
          <p:cNvCxnSpPr/>
          <p:nvPr/>
        </p:nvCxnSpPr>
        <p:spPr>
          <a:xfrm>
            <a:off x="285720" y="4714884"/>
            <a:ext cx="85725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85688" y="4000504"/>
            <a:ext cx="85725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2428892" cy="12287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Наихудший случай</a:t>
            </a: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285720" y="5857892"/>
            <a:ext cx="4786346" cy="714380"/>
            <a:chOff x="285720" y="5929330"/>
            <a:chExt cx="4786346" cy="7143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1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4" name="Группа 7"/>
          <p:cNvGrpSpPr/>
          <p:nvPr/>
        </p:nvGrpSpPr>
        <p:grpSpPr>
          <a:xfrm>
            <a:off x="5572132" y="5857892"/>
            <a:ext cx="3214710" cy="714380"/>
            <a:chOff x="5572132" y="5929330"/>
            <a:chExt cx="3214710" cy="7143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</a:t>
              </a:r>
              <a:r>
                <a:rPr lang="en-US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Z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0628" y="592933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5000636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44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514351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Псевдонимы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4" name="Скругленная прямоугольная выноска 53"/>
          <p:cNvSpPr/>
          <p:nvPr/>
        </p:nvSpPr>
        <p:spPr>
          <a:xfrm>
            <a:off x="4143372" y="1714488"/>
            <a:ext cx="4857784" cy="1928826"/>
          </a:xfrm>
          <a:prstGeom prst="wedgeRoundRectCallout">
            <a:avLst>
              <a:gd name="adj1" fmla="val -30658"/>
              <a:gd name="adj2" fmla="val 7429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" name="Скругленная прямоугольная выноска 51"/>
          <p:cNvSpPr/>
          <p:nvPr/>
        </p:nvSpPr>
        <p:spPr>
          <a:xfrm>
            <a:off x="142844" y="1714488"/>
            <a:ext cx="3857652" cy="1928826"/>
          </a:xfrm>
          <a:prstGeom prst="wedgeRoundRectCallout">
            <a:avLst>
              <a:gd name="adj1" fmla="val 51822"/>
              <a:gd name="adj2" fmla="val 7224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75" name="Прямая со стрелкой 74"/>
          <p:cNvCxnSpPr/>
          <p:nvPr/>
        </p:nvCxnSpPr>
        <p:spPr>
          <a:xfrm flipV="1">
            <a:off x="3428992" y="4714884"/>
            <a:ext cx="857256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6200000" flipV="1">
            <a:off x="4607719" y="4750603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0800000">
            <a:off x="5429256" y="4714884"/>
            <a:ext cx="1071570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 rot="10800000">
            <a:off x="5929322" y="4643446"/>
            <a:ext cx="2071702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89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785926"/>
            <a:ext cx="4438650" cy="1695450"/>
          </a:xfrm>
          <a:prstGeom prst="rect">
            <a:avLst/>
          </a:prstGeom>
          <a:noFill/>
        </p:spPr>
      </p:pic>
      <p:sp>
        <p:nvSpPr>
          <p:cNvPr id="58392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8391" name="Picture 2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857364"/>
            <a:ext cx="3400425" cy="1695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Прямая соединительная линия 123"/>
          <p:cNvCxnSpPr/>
          <p:nvPr/>
        </p:nvCxnSpPr>
        <p:spPr>
          <a:xfrm>
            <a:off x="285720" y="4714884"/>
            <a:ext cx="85725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>
            <a:off x="285688" y="4000504"/>
            <a:ext cx="85725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Облако 22"/>
          <p:cNvSpPr/>
          <p:nvPr/>
        </p:nvSpPr>
        <p:spPr>
          <a:xfrm>
            <a:off x="214282" y="1500174"/>
            <a:ext cx="8929718" cy="2286016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786190"/>
            <a:ext cx="2428892" cy="12287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Рассмотрение операций</a:t>
            </a:r>
            <a:endParaRPr lang="ru-RU" dirty="0"/>
          </a:p>
        </p:txBody>
      </p:sp>
      <p:grpSp>
        <p:nvGrpSpPr>
          <p:cNvPr id="3" name="Группа 3"/>
          <p:cNvGrpSpPr/>
          <p:nvPr/>
        </p:nvGrpSpPr>
        <p:grpSpPr>
          <a:xfrm>
            <a:off x="285720" y="5857892"/>
            <a:ext cx="4786346" cy="714380"/>
            <a:chOff x="285720" y="5929330"/>
            <a:chExt cx="4786346" cy="7143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1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B</a:t>
              </a:r>
              <a:endParaRPr lang="ru-RU" dirty="0"/>
            </a:p>
          </p:txBody>
        </p:sp>
      </p:grpSp>
      <p:grpSp>
        <p:nvGrpSpPr>
          <p:cNvPr id="4" name="Группа 7"/>
          <p:cNvGrpSpPr/>
          <p:nvPr/>
        </p:nvGrpSpPr>
        <p:grpSpPr>
          <a:xfrm>
            <a:off x="5572132" y="5857892"/>
            <a:ext cx="3214710" cy="714380"/>
            <a:chOff x="5572132" y="5929330"/>
            <a:chExt cx="3214710" cy="714380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Схема</a:t>
              </a:r>
            </a:p>
            <a:p>
              <a:r>
                <a:rPr lang="ru-RU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Ресурса </a:t>
              </a:r>
              <a:r>
                <a:rPr lang="en-US" b="1" dirty="0" smtClean="0">
                  <a:ln w="11430"/>
                  <a:solidFill>
                    <a:schemeClr val="tx1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K</a:t>
              </a:r>
              <a:endParaRPr lang="ru-RU" b="1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Класс </a:t>
              </a:r>
              <a:r>
                <a:rPr lang="en-US" dirty="0" smtClean="0"/>
                <a:t>Z</a:t>
              </a:r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00628" y="592933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5000636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44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5143512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596" y="5143512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подпланы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>
            <a:stCxn id="15" idx="0"/>
            <a:endCxn id="32" idx="4"/>
          </p:cNvCxnSpPr>
          <p:nvPr/>
        </p:nvCxnSpPr>
        <p:spPr>
          <a:xfrm rot="5400000" flipH="1" flipV="1">
            <a:off x="2821769" y="4036223"/>
            <a:ext cx="1714512" cy="50006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0"/>
            <a:endCxn id="36" idx="4"/>
          </p:cNvCxnSpPr>
          <p:nvPr/>
        </p:nvCxnSpPr>
        <p:spPr>
          <a:xfrm rot="16200000" flipV="1">
            <a:off x="4036215" y="4179099"/>
            <a:ext cx="1571636" cy="35719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0"/>
            <a:endCxn id="36" idx="5"/>
          </p:cNvCxnSpPr>
          <p:nvPr/>
        </p:nvCxnSpPr>
        <p:spPr>
          <a:xfrm rot="16200000" flipV="1">
            <a:off x="4830701" y="3473386"/>
            <a:ext cx="1634407" cy="170584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0"/>
            <a:endCxn id="31" idx="5"/>
          </p:cNvCxnSpPr>
          <p:nvPr/>
        </p:nvCxnSpPr>
        <p:spPr>
          <a:xfrm rot="16200000" flipV="1">
            <a:off x="6045147" y="3187634"/>
            <a:ext cx="1705845" cy="220591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есятиугольник 29"/>
          <p:cNvSpPr/>
          <p:nvPr/>
        </p:nvSpPr>
        <p:spPr>
          <a:xfrm>
            <a:off x="4143372" y="1643050"/>
            <a:ext cx="785818" cy="4286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5429256" y="3071810"/>
            <a:ext cx="42862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714744" y="3000372"/>
            <a:ext cx="42862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6215074" y="2857496"/>
            <a:ext cx="42862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34" name="Овал 33"/>
          <p:cNvSpPr/>
          <p:nvPr/>
        </p:nvSpPr>
        <p:spPr>
          <a:xfrm>
            <a:off x="2928926" y="292893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5" name="Овал 34"/>
          <p:cNvSpPr/>
          <p:nvPr/>
        </p:nvSpPr>
        <p:spPr>
          <a:xfrm>
            <a:off x="2428860" y="235743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6" name="Овал 35"/>
          <p:cNvSpPr/>
          <p:nvPr/>
        </p:nvSpPr>
        <p:spPr>
          <a:xfrm>
            <a:off x="4429124" y="3143248"/>
            <a:ext cx="42862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40" name="Овал 39"/>
          <p:cNvSpPr/>
          <p:nvPr/>
        </p:nvSpPr>
        <p:spPr>
          <a:xfrm>
            <a:off x="6715140" y="2357430"/>
            <a:ext cx="428628" cy="428628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1" name="Овал 40"/>
          <p:cNvSpPr/>
          <p:nvPr/>
        </p:nvSpPr>
        <p:spPr>
          <a:xfrm>
            <a:off x="1714480" y="185736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7215206" y="164305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44" name="Прямая со стрелкой 43"/>
          <p:cNvCxnSpPr>
            <a:stCxn id="32" idx="2"/>
            <a:endCxn id="34" idx="5"/>
          </p:cNvCxnSpPr>
          <p:nvPr/>
        </p:nvCxnSpPr>
        <p:spPr>
          <a:xfrm rot="10800000" flipV="1">
            <a:off x="3294784" y="3214685"/>
            <a:ext cx="419961" cy="8010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4" idx="1"/>
            <a:endCxn id="35" idx="5"/>
          </p:cNvCxnSpPr>
          <p:nvPr/>
        </p:nvCxnSpPr>
        <p:spPr>
          <a:xfrm rot="16200000" flipV="1">
            <a:off x="2758998" y="2759006"/>
            <a:ext cx="268418" cy="19698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5" idx="1"/>
            <a:endCxn id="41" idx="5"/>
          </p:cNvCxnSpPr>
          <p:nvPr/>
        </p:nvCxnSpPr>
        <p:spPr>
          <a:xfrm rot="16200000" flipV="1">
            <a:off x="2187494" y="2116064"/>
            <a:ext cx="196980" cy="4112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4" idx="7"/>
            <a:endCxn id="30" idx="5"/>
          </p:cNvCxnSpPr>
          <p:nvPr/>
        </p:nvCxnSpPr>
        <p:spPr>
          <a:xfrm rot="5400000" flipH="1" flipV="1">
            <a:off x="3255653" y="2028947"/>
            <a:ext cx="1001888" cy="923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35" idx="7"/>
            <a:endCxn id="30" idx="6"/>
          </p:cNvCxnSpPr>
          <p:nvPr/>
        </p:nvCxnSpPr>
        <p:spPr>
          <a:xfrm rot="5400000" flipH="1" flipV="1">
            <a:off x="3187626" y="1464456"/>
            <a:ext cx="562837" cy="134865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1" idx="7"/>
            <a:endCxn id="30" idx="7"/>
          </p:cNvCxnSpPr>
          <p:nvPr/>
        </p:nvCxnSpPr>
        <p:spPr>
          <a:xfrm rot="5400000" flipH="1" flipV="1">
            <a:off x="3051762" y="753486"/>
            <a:ext cx="195224" cy="2138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2" idx="7"/>
            <a:endCxn id="30" idx="4"/>
          </p:cNvCxnSpPr>
          <p:nvPr/>
        </p:nvCxnSpPr>
        <p:spPr>
          <a:xfrm rot="5400000" flipH="1" flipV="1">
            <a:off x="3752001" y="2400279"/>
            <a:ext cx="991465" cy="3342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6" idx="0"/>
            <a:endCxn id="30" idx="3"/>
          </p:cNvCxnSpPr>
          <p:nvPr/>
        </p:nvCxnSpPr>
        <p:spPr>
          <a:xfrm rot="5400000" flipH="1" flipV="1">
            <a:off x="4114782" y="2600334"/>
            <a:ext cx="1071570" cy="1425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1" idx="0"/>
            <a:endCxn id="30" idx="2"/>
          </p:cNvCxnSpPr>
          <p:nvPr/>
        </p:nvCxnSpPr>
        <p:spPr>
          <a:xfrm rot="16200000" flipV="1">
            <a:off x="4707865" y="2136104"/>
            <a:ext cx="1081993" cy="7894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3" idx="1"/>
            <a:endCxn id="30" idx="2"/>
          </p:cNvCxnSpPr>
          <p:nvPr/>
        </p:nvCxnSpPr>
        <p:spPr>
          <a:xfrm rot="16200000" flipV="1">
            <a:off x="5100773" y="1743195"/>
            <a:ext cx="930450" cy="14236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40" idx="1"/>
            <a:endCxn id="30" idx="1"/>
          </p:cNvCxnSpPr>
          <p:nvPr/>
        </p:nvCxnSpPr>
        <p:spPr>
          <a:xfrm rot="16200000" flipV="1">
            <a:off x="5572133" y="1214422"/>
            <a:ext cx="562837" cy="18487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34" idx="4"/>
          </p:cNvCxnSpPr>
          <p:nvPr/>
        </p:nvCxnSpPr>
        <p:spPr>
          <a:xfrm rot="10800000">
            <a:off x="3143240" y="3357562"/>
            <a:ext cx="2428892" cy="1643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5" idx="0"/>
            <a:endCxn id="34" idx="4"/>
          </p:cNvCxnSpPr>
          <p:nvPr/>
        </p:nvCxnSpPr>
        <p:spPr>
          <a:xfrm rot="16200000" flipV="1">
            <a:off x="2393141" y="4107661"/>
            <a:ext cx="1785950" cy="28575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3" idx="0"/>
            <a:endCxn id="33" idx="5"/>
          </p:cNvCxnSpPr>
          <p:nvPr/>
        </p:nvCxnSpPr>
        <p:spPr>
          <a:xfrm rot="16200000" flipV="1">
            <a:off x="6330899" y="3473386"/>
            <a:ext cx="1920159" cy="14200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14" idx="0"/>
            <a:endCxn id="40" idx="4"/>
          </p:cNvCxnSpPr>
          <p:nvPr/>
        </p:nvCxnSpPr>
        <p:spPr>
          <a:xfrm rot="5400000" flipH="1" flipV="1">
            <a:off x="5536413" y="3750471"/>
            <a:ext cx="235745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7786710" y="178592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103" name="Овал 102"/>
          <p:cNvSpPr/>
          <p:nvPr/>
        </p:nvSpPr>
        <p:spPr>
          <a:xfrm>
            <a:off x="7786710" y="250030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120"/>
          <p:cNvCxnSpPr/>
          <p:nvPr/>
        </p:nvCxnSpPr>
        <p:spPr>
          <a:xfrm>
            <a:off x="285688" y="4000504"/>
            <a:ext cx="85725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Облако 22"/>
          <p:cNvSpPr/>
          <p:nvPr/>
        </p:nvSpPr>
        <p:spPr>
          <a:xfrm>
            <a:off x="214282" y="1500174"/>
            <a:ext cx="8929718" cy="2286016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714752"/>
            <a:ext cx="2428892" cy="12287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операций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6000768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44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86446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Z1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6248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614364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Подпланы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>
            <a:stCxn id="15" idx="0"/>
            <a:endCxn id="32" idx="4"/>
          </p:cNvCxnSpPr>
          <p:nvPr/>
        </p:nvCxnSpPr>
        <p:spPr>
          <a:xfrm rot="5400000" flipH="1" flipV="1">
            <a:off x="2178827" y="4679165"/>
            <a:ext cx="2714644" cy="2143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6" idx="0"/>
            <a:endCxn id="82" idx="1"/>
          </p:cNvCxnSpPr>
          <p:nvPr/>
        </p:nvCxnSpPr>
        <p:spPr>
          <a:xfrm rot="5400000" flipH="1" flipV="1">
            <a:off x="4947050" y="5661438"/>
            <a:ext cx="535785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4" idx="0"/>
            <a:endCxn id="82" idx="3"/>
          </p:cNvCxnSpPr>
          <p:nvPr/>
        </p:nvCxnSpPr>
        <p:spPr>
          <a:xfrm rot="16200000" flipV="1">
            <a:off x="5896511" y="5539329"/>
            <a:ext cx="535785" cy="67284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0"/>
            <a:endCxn id="31" idx="5"/>
          </p:cNvCxnSpPr>
          <p:nvPr/>
        </p:nvCxnSpPr>
        <p:spPr>
          <a:xfrm rot="16200000" flipV="1">
            <a:off x="5545081" y="3687700"/>
            <a:ext cx="2705977" cy="220591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есятиугольник 29"/>
          <p:cNvSpPr/>
          <p:nvPr/>
        </p:nvSpPr>
        <p:spPr>
          <a:xfrm>
            <a:off x="4143372" y="1643050"/>
            <a:ext cx="785818" cy="4286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5429256" y="307181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428992" y="3000372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6215074" y="285749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34" name="Овал 33"/>
          <p:cNvSpPr/>
          <p:nvPr/>
        </p:nvSpPr>
        <p:spPr>
          <a:xfrm>
            <a:off x="2357422" y="307181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5" name="Овал 34"/>
          <p:cNvSpPr/>
          <p:nvPr/>
        </p:nvSpPr>
        <p:spPr>
          <a:xfrm>
            <a:off x="2428860" y="214311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6" name="Овал 35"/>
          <p:cNvSpPr/>
          <p:nvPr/>
        </p:nvSpPr>
        <p:spPr>
          <a:xfrm>
            <a:off x="5407922" y="507207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40" name="Овал 39"/>
          <p:cNvSpPr/>
          <p:nvPr/>
        </p:nvSpPr>
        <p:spPr>
          <a:xfrm>
            <a:off x="6715140" y="235743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1" name="Овал 40"/>
          <p:cNvSpPr/>
          <p:nvPr/>
        </p:nvSpPr>
        <p:spPr>
          <a:xfrm>
            <a:off x="1714480" y="185736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7215206" y="164305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44" name="Прямая со стрелкой 43"/>
          <p:cNvCxnSpPr>
            <a:stCxn id="32" idx="2"/>
            <a:endCxn id="34" idx="5"/>
          </p:cNvCxnSpPr>
          <p:nvPr/>
        </p:nvCxnSpPr>
        <p:spPr>
          <a:xfrm rot="10800000" flipV="1">
            <a:off x="2723280" y="3214685"/>
            <a:ext cx="705713" cy="2229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4" idx="0"/>
            <a:endCxn id="35" idx="4"/>
          </p:cNvCxnSpPr>
          <p:nvPr/>
        </p:nvCxnSpPr>
        <p:spPr>
          <a:xfrm rot="5400000" flipH="1" flipV="1">
            <a:off x="2357422" y="2786058"/>
            <a:ext cx="500066" cy="714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5" idx="2"/>
            <a:endCxn id="41" idx="5"/>
          </p:cNvCxnSpPr>
          <p:nvPr/>
        </p:nvCxnSpPr>
        <p:spPr>
          <a:xfrm rot="10800000">
            <a:off x="2080338" y="2223222"/>
            <a:ext cx="348523" cy="13420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4" idx="7"/>
            <a:endCxn id="30" idx="5"/>
          </p:cNvCxnSpPr>
          <p:nvPr/>
        </p:nvCxnSpPr>
        <p:spPr>
          <a:xfrm rot="5400000" flipH="1" flipV="1">
            <a:off x="2898463" y="1814633"/>
            <a:ext cx="1144764" cy="14951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30" idx="6"/>
          </p:cNvCxnSpPr>
          <p:nvPr/>
        </p:nvCxnSpPr>
        <p:spPr>
          <a:xfrm flipV="1">
            <a:off x="2857488" y="1857364"/>
            <a:ext cx="128588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1" idx="7"/>
            <a:endCxn id="30" idx="7"/>
          </p:cNvCxnSpPr>
          <p:nvPr/>
        </p:nvCxnSpPr>
        <p:spPr>
          <a:xfrm rot="5400000" flipH="1" flipV="1">
            <a:off x="3051762" y="753486"/>
            <a:ext cx="195224" cy="2138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2" idx="7"/>
            <a:endCxn id="30" idx="4"/>
          </p:cNvCxnSpPr>
          <p:nvPr/>
        </p:nvCxnSpPr>
        <p:spPr>
          <a:xfrm rot="5400000" flipH="1" flipV="1">
            <a:off x="3609125" y="2257403"/>
            <a:ext cx="991465" cy="62001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36" idx="0"/>
            <a:endCxn id="30" idx="3"/>
          </p:cNvCxnSpPr>
          <p:nvPr/>
        </p:nvCxnSpPr>
        <p:spPr>
          <a:xfrm rot="16200000" flipV="1">
            <a:off x="3639768" y="3089606"/>
            <a:ext cx="3000396" cy="96454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1" idx="0"/>
            <a:endCxn id="30" idx="2"/>
          </p:cNvCxnSpPr>
          <p:nvPr/>
        </p:nvCxnSpPr>
        <p:spPr>
          <a:xfrm rot="16200000" flipV="1">
            <a:off x="4707865" y="2136104"/>
            <a:ext cx="1081993" cy="7894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3" idx="1"/>
            <a:endCxn id="30" idx="2"/>
          </p:cNvCxnSpPr>
          <p:nvPr/>
        </p:nvCxnSpPr>
        <p:spPr>
          <a:xfrm rot="16200000" flipV="1">
            <a:off x="5100773" y="1743195"/>
            <a:ext cx="930450" cy="14236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40" idx="1"/>
            <a:endCxn id="30" idx="1"/>
          </p:cNvCxnSpPr>
          <p:nvPr/>
        </p:nvCxnSpPr>
        <p:spPr>
          <a:xfrm rot="16200000" flipV="1">
            <a:off x="5572133" y="1214422"/>
            <a:ext cx="562837" cy="18487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6" idx="0"/>
            <a:endCxn id="34" idx="4"/>
          </p:cNvCxnSpPr>
          <p:nvPr/>
        </p:nvCxnSpPr>
        <p:spPr>
          <a:xfrm rot="16200000" flipV="1">
            <a:off x="2464579" y="3607595"/>
            <a:ext cx="2643206" cy="242889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5" idx="0"/>
            <a:endCxn id="34" idx="4"/>
          </p:cNvCxnSpPr>
          <p:nvPr/>
        </p:nvCxnSpPr>
        <p:spPr>
          <a:xfrm rot="16200000" flipV="1">
            <a:off x="1678761" y="4393413"/>
            <a:ext cx="2643206" cy="8572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3" idx="0"/>
            <a:endCxn id="33" idx="5"/>
          </p:cNvCxnSpPr>
          <p:nvPr/>
        </p:nvCxnSpPr>
        <p:spPr>
          <a:xfrm rot="16200000" flipV="1">
            <a:off x="5830833" y="3973452"/>
            <a:ext cx="2920291" cy="14200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14" idx="0"/>
            <a:endCxn id="40" idx="4"/>
          </p:cNvCxnSpPr>
          <p:nvPr/>
        </p:nvCxnSpPr>
        <p:spPr>
          <a:xfrm rot="5400000" flipH="1" flipV="1">
            <a:off x="5036347" y="4250537"/>
            <a:ext cx="3357586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7786710" y="178592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103" name="Овал 102"/>
          <p:cNvSpPr/>
          <p:nvPr/>
        </p:nvSpPr>
        <p:spPr>
          <a:xfrm>
            <a:off x="7786710" y="250030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85720" y="4714884"/>
            <a:ext cx="85725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5286388"/>
            <a:ext cx="398724" cy="642942"/>
          </a:xfrm>
          <a:prstGeom prst="rect">
            <a:avLst/>
          </a:prstGeom>
          <a:noFill/>
        </p:spPr>
      </p:pic>
      <p:sp>
        <p:nvSpPr>
          <p:cNvPr id="94" name="Скругленная прямоугольная выноска 93"/>
          <p:cNvSpPr/>
          <p:nvPr/>
        </p:nvSpPr>
        <p:spPr>
          <a:xfrm>
            <a:off x="7500958" y="3929066"/>
            <a:ext cx="1214446" cy="785818"/>
          </a:xfrm>
          <a:prstGeom prst="wedgeRoundRectCallout">
            <a:avLst>
              <a:gd name="adj1" fmla="val -178640"/>
              <a:gd name="adj2" fmla="val 13086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Скругленная прямоугольная выноска 96"/>
          <p:cNvSpPr/>
          <p:nvPr/>
        </p:nvSpPr>
        <p:spPr>
          <a:xfrm>
            <a:off x="428596" y="3643314"/>
            <a:ext cx="1214446" cy="785818"/>
          </a:xfrm>
          <a:prstGeom prst="wedgeRoundRectCallout">
            <a:avLst>
              <a:gd name="adj1" fmla="val 226707"/>
              <a:gd name="adj2" fmla="val 3540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Скругленная прямоугольная выноска 99"/>
          <p:cNvSpPr/>
          <p:nvPr/>
        </p:nvSpPr>
        <p:spPr>
          <a:xfrm>
            <a:off x="857224" y="4929198"/>
            <a:ext cx="1214446" cy="785818"/>
          </a:xfrm>
          <a:prstGeom prst="wedgeRoundRectCallout">
            <a:avLst>
              <a:gd name="adj1" fmla="val 316443"/>
              <a:gd name="adj2" fmla="val 32214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9" name="Picture 2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000636"/>
            <a:ext cx="1047750" cy="676275"/>
          </a:xfrm>
          <a:prstGeom prst="rect">
            <a:avLst/>
          </a:prstGeom>
          <a:noFill/>
        </p:spPr>
      </p:pic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3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48" y="4000504"/>
            <a:ext cx="609600" cy="676275"/>
          </a:xfrm>
          <a:prstGeom prst="rect">
            <a:avLst/>
          </a:prstGeom>
          <a:noFill/>
        </p:spPr>
      </p:pic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714752"/>
            <a:ext cx="600075" cy="67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Предметные посредники</a:t>
            </a:r>
          </a:p>
          <a:p>
            <a:r>
              <a:rPr lang="ru-RU" dirty="0" smtClean="0"/>
              <a:t>Архитектура исполнительного слоя средств поддержки предметных посредников.</a:t>
            </a:r>
          </a:p>
          <a:p>
            <a:r>
              <a:rPr lang="ru-RU" dirty="0" smtClean="0"/>
              <a:t>Задача планирования, общий вид запроса.</a:t>
            </a:r>
          </a:p>
          <a:p>
            <a:r>
              <a:rPr lang="ru-RU" dirty="0" smtClean="0"/>
              <a:t>Алгоритм планирования.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Критерий выбора операции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1153743"/>
          </a:xfrm>
        </p:spPr>
        <p:txBody>
          <a:bodyPr>
            <a:normAutofit fontScale="85000" lnSpcReduction="10000"/>
          </a:bodyPr>
          <a:lstStyle/>
          <a:p>
            <a:pPr marL="633222" indent="-514350">
              <a:buNone/>
            </a:pPr>
            <a:r>
              <a:rPr lang="ru-RU" dirty="0" smtClean="0"/>
              <a:t>На каждом шаге, для каждой не спланированной операции и каждой её реализации вычисляется:</a:t>
            </a:r>
            <a:endParaRPr lang="ru-RU" dirty="0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7"/>
          <p:cNvSpPr txBox="1">
            <a:spLocks/>
          </p:cNvSpPr>
          <p:nvPr/>
        </p:nvSpPr>
        <p:spPr>
          <a:xfrm>
            <a:off x="571472" y="3643314"/>
            <a:ext cx="8229600" cy="2786082"/>
          </a:xfrm>
          <a:prstGeom prst="rect">
            <a:avLst/>
          </a:prstGeom>
        </p:spPr>
        <p:txBody>
          <a:bodyPr vert="horz" lIns="54864" tIns="91440" rtlCol="0">
            <a:normAutofit fontScale="85000" lnSpcReduction="20000"/>
          </a:bodyPr>
          <a:lstStyle/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i</a:t>
            </a:r>
            <a:r>
              <a:rPr lang="en-US" sz="3200" noProof="0" dirty="0" smtClean="0"/>
              <a:t> – </a:t>
            </a:r>
            <a:r>
              <a:rPr lang="ru-RU" sz="3200" noProof="0" dirty="0" smtClean="0"/>
              <a:t>номер шага планирования.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j – </a:t>
            </a:r>
            <a:r>
              <a:rPr lang="ru-RU" sz="3200" dirty="0" smtClean="0"/>
              <a:t>номер планируемой операции.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noProof="0" dirty="0" smtClean="0"/>
              <a:t>k – </a:t>
            </a:r>
            <a:r>
              <a:rPr lang="ru-RU" sz="3200" noProof="0" dirty="0" smtClean="0"/>
              <a:t>номер реализации для операции.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Выбираются:</a:t>
            </a:r>
            <a:r>
              <a:rPr kumimoji="0" lang="ru-RU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k, j</a:t>
            </a:r>
            <a:endParaRPr kumimoji="0" lang="ru-RU" sz="3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3200" dirty="0" smtClean="0"/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200" dirty="0" smtClean="0"/>
              <a:t>д</a:t>
            </a:r>
            <a:r>
              <a:rPr kumimoji="0" lang="ru-RU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ля которых:</a:t>
            </a:r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ru-RU" sz="3200" noProof="0" dirty="0" smtClean="0"/>
          </a:p>
          <a:p>
            <a:pPr marL="633222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ru-RU" sz="3200" dirty="0" smtClean="0"/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11" name="Rectangle 15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14" name="Rectangle 18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17" name="Picture 2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2786058"/>
            <a:ext cx="1047750" cy="676275"/>
          </a:xfrm>
          <a:prstGeom prst="rect">
            <a:avLst/>
          </a:prstGeom>
          <a:noFill/>
        </p:spPr>
      </p:pic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2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29" name="Picture 3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86058"/>
            <a:ext cx="600075" cy="676275"/>
          </a:xfrm>
          <a:prstGeom prst="rect">
            <a:avLst/>
          </a:prstGeom>
          <a:noFill/>
        </p:spPr>
      </p:pic>
      <p:sp>
        <p:nvSpPr>
          <p:cNvPr id="55332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31" name="Picture 3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786058"/>
            <a:ext cx="609600" cy="676275"/>
          </a:xfrm>
          <a:prstGeom prst="rect">
            <a:avLst/>
          </a:prstGeom>
          <a:noFill/>
        </p:spPr>
      </p:pic>
      <p:sp>
        <p:nvSpPr>
          <p:cNvPr id="55334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33" name="Picture 3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5929330"/>
            <a:ext cx="590550" cy="628650"/>
          </a:xfrm>
          <a:prstGeom prst="rect">
            <a:avLst/>
          </a:prstGeom>
          <a:noFill/>
        </p:spPr>
      </p:pic>
      <p:sp>
        <p:nvSpPr>
          <p:cNvPr id="5533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35" name="Picture 3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5929330"/>
            <a:ext cx="600075" cy="628650"/>
          </a:xfrm>
          <a:prstGeom prst="rect">
            <a:avLst/>
          </a:prstGeom>
          <a:noFill/>
        </p:spPr>
      </p:pic>
      <p:sp>
        <p:nvSpPr>
          <p:cNvPr id="55338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5337" name="Picture 4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857760"/>
            <a:ext cx="5810250" cy="1314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Прямая соединительная линия 120"/>
          <p:cNvCxnSpPr/>
          <p:nvPr/>
        </p:nvCxnSpPr>
        <p:spPr>
          <a:xfrm>
            <a:off x="285688" y="4000504"/>
            <a:ext cx="8572592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3" name="Облако 22"/>
          <p:cNvSpPr/>
          <p:nvPr/>
        </p:nvSpPr>
        <p:spPr>
          <a:xfrm>
            <a:off x="214282" y="1500174"/>
            <a:ext cx="8929718" cy="2286016"/>
          </a:xfrm>
          <a:prstGeom prst="cloud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3714752"/>
            <a:ext cx="2428892" cy="122872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Рассмотрение операций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6000768"/>
            <a:ext cx="8572560" cy="64294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286644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Z2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6248" y="6143644"/>
            <a:ext cx="292895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Подплан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14612" y="6143644"/>
            <a:ext cx="142876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20" y="6143644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Подпланы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8" name="Прямая со стрелкой 17"/>
          <p:cNvCxnSpPr>
            <a:stCxn id="15" idx="0"/>
            <a:endCxn id="32" idx="4"/>
          </p:cNvCxnSpPr>
          <p:nvPr/>
        </p:nvCxnSpPr>
        <p:spPr>
          <a:xfrm rot="5400000" flipH="1" flipV="1">
            <a:off x="2178827" y="4679165"/>
            <a:ext cx="2714644" cy="2143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3" idx="0"/>
            <a:endCxn id="31" idx="5"/>
          </p:cNvCxnSpPr>
          <p:nvPr/>
        </p:nvCxnSpPr>
        <p:spPr>
          <a:xfrm rot="16200000" flipV="1">
            <a:off x="5545081" y="3687700"/>
            <a:ext cx="2705977" cy="220591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Десятиугольник 29"/>
          <p:cNvSpPr/>
          <p:nvPr/>
        </p:nvSpPr>
        <p:spPr>
          <a:xfrm>
            <a:off x="4143372" y="1643050"/>
            <a:ext cx="785818" cy="428628"/>
          </a:xfrm>
          <a:prstGeom prst="dec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GR</a:t>
            </a:r>
            <a:endParaRPr lang="ru-RU" b="1" dirty="0"/>
          </a:p>
        </p:txBody>
      </p:sp>
      <p:sp>
        <p:nvSpPr>
          <p:cNvPr id="31" name="Овал 30"/>
          <p:cNvSpPr/>
          <p:nvPr/>
        </p:nvSpPr>
        <p:spPr>
          <a:xfrm>
            <a:off x="5429256" y="307181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2" name="Овал 31"/>
          <p:cNvSpPr/>
          <p:nvPr/>
        </p:nvSpPr>
        <p:spPr>
          <a:xfrm>
            <a:off x="3428992" y="3000372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</a:t>
            </a:r>
            <a:endParaRPr lang="ru-RU" b="1" dirty="0"/>
          </a:p>
        </p:txBody>
      </p:sp>
      <p:sp>
        <p:nvSpPr>
          <p:cNvPr id="33" name="Овал 32"/>
          <p:cNvSpPr/>
          <p:nvPr/>
        </p:nvSpPr>
        <p:spPr>
          <a:xfrm>
            <a:off x="6215074" y="285749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34" name="Овал 33"/>
          <p:cNvSpPr/>
          <p:nvPr/>
        </p:nvSpPr>
        <p:spPr>
          <a:xfrm>
            <a:off x="2357422" y="307181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35" name="Овал 34"/>
          <p:cNvSpPr/>
          <p:nvPr/>
        </p:nvSpPr>
        <p:spPr>
          <a:xfrm>
            <a:off x="2428860" y="214311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36" name="Овал 35"/>
          <p:cNvSpPr/>
          <p:nvPr/>
        </p:nvSpPr>
        <p:spPr>
          <a:xfrm>
            <a:off x="6500826" y="614364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</a:t>
            </a:r>
            <a:endParaRPr lang="ru-RU" b="1" dirty="0"/>
          </a:p>
        </p:txBody>
      </p:sp>
      <p:sp>
        <p:nvSpPr>
          <p:cNvPr id="40" name="Овал 39"/>
          <p:cNvSpPr/>
          <p:nvPr/>
        </p:nvSpPr>
        <p:spPr>
          <a:xfrm>
            <a:off x="6715140" y="235743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1" name="Овал 40"/>
          <p:cNvSpPr/>
          <p:nvPr/>
        </p:nvSpPr>
        <p:spPr>
          <a:xfrm>
            <a:off x="1714480" y="1857364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42" name="Овал 41"/>
          <p:cNvSpPr/>
          <p:nvPr/>
        </p:nvSpPr>
        <p:spPr>
          <a:xfrm>
            <a:off x="7215206" y="1643050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44" name="Прямая со стрелкой 43"/>
          <p:cNvCxnSpPr>
            <a:stCxn id="32" idx="2"/>
            <a:endCxn id="34" idx="5"/>
          </p:cNvCxnSpPr>
          <p:nvPr/>
        </p:nvCxnSpPr>
        <p:spPr>
          <a:xfrm rot="10800000" flipV="1">
            <a:off x="2723280" y="3214685"/>
            <a:ext cx="705713" cy="22298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34" idx="0"/>
            <a:endCxn id="35" idx="4"/>
          </p:cNvCxnSpPr>
          <p:nvPr/>
        </p:nvCxnSpPr>
        <p:spPr>
          <a:xfrm rot="5400000" flipH="1" flipV="1">
            <a:off x="2357422" y="2786058"/>
            <a:ext cx="500066" cy="714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35" idx="2"/>
            <a:endCxn id="41" idx="5"/>
          </p:cNvCxnSpPr>
          <p:nvPr/>
        </p:nvCxnSpPr>
        <p:spPr>
          <a:xfrm rot="10800000">
            <a:off x="2080338" y="2223222"/>
            <a:ext cx="348523" cy="13420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34" idx="7"/>
            <a:endCxn id="30" idx="5"/>
          </p:cNvCxnSpPr>
          <p:nvPr/>
        </p:nvCxnSpPr>
        <p:spPr>
          <a:xfrm rot="5400000" flipH="1" flipV="1">
            <a:off x="2898463" y="1814633"/>
            <a:ext cx="1144764" cy="149513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endCxn id="30" idx="6"/>
          </p:cNvCxnSpPr>
          <p:nvPr/>
        </p:nvCxnSpPr>
        <p:spPr>
          <a:xfrm flipV="1">
            <a:off x="2857488" y="1857364"/>
            <a:ext cx="1285884" cy="42862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41" idx="7"/>
            <a:endCxn id="30" idx="7"/>
          </p:cNvCxnSpPr>
          <p:nvPr/>
        </p:nvCxnSpPr>
        <p:spPr>
          <a:xfrm rot="5400000" flipH="1" flipV="1">
            <a:off x="3051762" y="753486"/>
            <a:ext cx="195224" cy="213807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32" idx="7"/>
            <a:endCxn id="30" idx="4"/>
          </p:cNvCxnSpPr>
          <p:nvPr/>
        </p:nvCxnSpPr>
        <p:spPr>
          <a:xfrm rot="5400000" flipH="1" flipV="1">
            <a:off x="3609125" y="2257403"/>
            <a:ext cx="991465" cy="62001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14" idx="0"/>
            <a:endCxn id="30" idx="3"/>
          </p:cNvCxnSpPr>
          <p:nvPr/>
        </p:nvCxnSpPr>
        <p:spPr>
          <a:xfrm rot="16200000" flipV="1">
            <a:off x="3168229" y="3561145"/>
            <a:ext cx="4071966" cy="109303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31" idx="0"/>
            <a:endCxn id="30" idx="2"/>
          </p:cNvCxnSpPr>
          <p:nvPr/>
        </p:nvCxnSpPr>
        <p:spPr>
          <a:xfrm rot="16200000" flipV="1">
            <a:off x="4707865" y="2136104"/>
            <a:ext cx="1081993" cy="78941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33" idx="1"/>
            <a:endCxn id="30" idx="2"/>
          </p:cNvCxnSpPr>
          <p:nvPr/>
        </p:nvCxnSpPr>
        <p:spPr>
          <a:xfrm rot="16200000" flipV="1">
            <a:off x="5100773" y="1743195"/>
            <a:ext cx="930450" cy="142369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40" idx="1"/>
            <a:endCxn id="30" idx="1"/>
          </p:cNvCxnSpPr>
          <p:nvPr/>
        </p:nvCxnSpPr>
        <p:spPr>
          <a:xfrm rot="16200000" flipV="1">
            <a:off x="5572133" y="1214422"/>
            <a:ext cx="562837" cy="184872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14" idx="0"/>
            <a:endCxn id="34" idx="4"/>
          </p:cNvCxnSpPr>
          <p:nvPr/>
        </p:nvCxnSpPr>
        <p:spPr>
          <a:xfrm rot="16200000" flipV="1">
            <a:off x="2839629" y="3232545"/>
            <a:ext cx="2643206" cy="317899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>
            <a:stCxn id="15" idx="0"/>
            <a:endCxn id="34" idx="4"/>
          </p:cNvCxnSpPr>
          <p:nvPr/>
        </p:nvCxnSpPr>
        <p:spPr>
          <a:xfrm rot="16200000" flipV="1">
            <a:off x="1678761" y="4393413"/>
            <a:ext cx="2643206" cy="85725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>
            <a:stCxn id="13" idx="0"/>
            <a:endCxn id="33" idx="5"/>
          </p:cNvCxnSpPr>
          <p:nvPr/>
        </p:nvCxnSpPr>
        <p:spPr>
          <a:xfrm rot="16200000" flipV="1">
            <a:off x="5830833" y="3973452"/>
            <a:ext cx="2920291" cy="142009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>
            <a:stCxn id="14" idx="0"/>
            <a:endCxn id="40" idx="4"/>
          </p:cNvCxnSpPr>
          <p:nvPr/>
        </p:nvCxnSpPr>
        <p:spPr>
          <a:xfrm rot="5400000" flipH="1" flipV="1">
            <a:off x="4661297" y="3875488"/>
            <a:ext cx="3357586" cy="117872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Овал 101"/>
          <p:cNvSpPr/>
          <p:nvPr/>
        </p:nvSpPr>
        <p:spPr>
          <a:xfrm>
            <a:off x="7786710" y="178592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sp>
        <p:nvSpPr>
          <p:cNvPr id="103" name="Овал 102"/>
          <p:cNvSpPr/>
          <p:nvPr/>
        </p:nvSpPr>
        <p:spPr>
          <a:xfrm>
            <a:off x="7786710" y="2500306"/>
            <a:ext cx="428628" cy="42862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</a:t>
            </a:r>
            <a:endParaRPr lang="ru-RU" b="1" dirty="0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285720" y="4714884"/>
            <a:ext cx="857256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Улучшения базового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/>
            <a:r>
              <a:rPr lang="ru-RU" dirty="0" smtClean="0"/>
              <a:t>Рассматриваются не отдельные операции, а группы ограниченного размера.</a:t>
            </a:r>
          </a:p>
          <a:p>
            <a:pPr marL="925830" lvl="1" indent="-514350"/>
            <a:r>
              <a:rPr lang="ru-RU" dirty="0" smtClean="0"/>
              <a:t>Существенно возрастает количество необходимых оценок.</a:t>
            </a:r>
          </a:p>
          <a:p>
            <a:pPr marL="633222" indent="-514350"/>
            <a:r>
              <a:rPr lang="ru-RU" dirty="0" smtClean="0"/>
              <a:t>Возможно изменение плана в процессе выполнения.</a:t>
            </a:r>
          </a:p>
          <a:p>
            <a:pPr marL="925830" lvl="1" indent="-514350"/>
            <a:r>
              <a:rPr lang="ru-RU" dirty="0" smtClean="0"/>
              <a:t>В критерий включаются параметры, полученные в результате практического выполнения запроса согласно плану, над некоторым набором блоков данных.</a:t>
            </a:r>
          </a:p>
          <a:p>
            <a:pPr marL="633222" indent="-514350"/>
            <a:r>
              <a:rPr lang="ru-RU" dirty="0" smtClean="0"/>
              <a:t>Разные блоки данных можно параллельно обрабатывать разным способом, таким образом вычисляя необходимые параметры.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Разработан алгоритм планирования в неоднородной распределенной объектной среде</a:t>
            </a:r>
          </a:p>
          <a:p>
            <a:r>
              <a:rPr lang="ru-RU" dirty="0" smtClean="0"/>
              <a:t>Алгоритм опробован на практике при решении задач с участием больших коллекций данных (</a:t>
            </a:r>
            <a:r>
              <a:rPr lang="en-US" dirty="0" smtClean="0"/>
              <a:t>SDSS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Алгоритм учитывает различные способности ресурсов</a:t>
            </a:r>
          </a:p>
          <a:p>
            <a:r>
              <a:rPr lang="ru-RU" b="1" dirty="0" smtClean="0"/>
              <a:t>Алгоритм всегда строит выполнимый план, если это возможно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7" name="Улыбающееся лицо 6"/>
          <p:cNvSpPr/>
          <p:nvPr/>
        </p:nvSpPr>
        <p:spPr>
          <a:xfrm>
            <a:off x="0" y="1714488"/>
            <a:ext cx="4500594" cy="5000636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справка 7">
            <a:hlinkClick r:id="" action="ppaction://noaction" highlightClick="1"/>
          </p:cNvPr>
          <p:cNvSpPr/>
          <p:nvPr/>
        </p:nvSpPr>
        <p:spPr>
          <a:xfrm>
            <a:off x="4714876" y="2428868"/>
            <a:ext cx="4143372" cy="4000504"/>
          </a:xfrm>
          <a:prstGeom prst="actionButtonHelp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AutoShape 4"/>
          <p:cNvSpPr>
            <a:spLocks noChangeArrowheads="1"/>
          </p:cNvSpPr>
          <p:nvPr/>
        </p:nvSpPr>
        <p:spPr bwMode="auto">
          <a:xfrm>
            <a:off x="6819900" y="1676400"/>
            <a:ext cx="533400" cy="5334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7086600" y="22098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7086600" y="3505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6019800" y="34290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7239000" y="3429000"/>
            <a:ext cx="914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595" name="Oval 11"/>
          <p:cNvSpPr>
            <a:spLocks noChangeArrowheads="1"/>
          </p:cNvSpPr>
          <p:nvPr/>
        </p:nvSpPr>
        <p:spPr bwMode="auto">
          <a:xfrm>
            <a:off x="6515100" y="2971800"/>
            <a:ext cx="11430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Mediator</a:t>
            </a:r>
          </a:p>
        </p:txBody>
      </p:sp>
      <p:sp>
        <p:nvSpPr>
          <p:cNvPr id="67596" name="Oval 12"/>
          <p:cNvSpPr>
            <a:spLocks noChangeArrowheads="1"/>
          </p:cNvSpPr>
          <p:nvPr/>
        </p:nvSpPr>
        <p:spPr bwMode="auto">
          <a:xfrm>
            <a:off x="5334000" y="4114800"/>
            <a:ext cx="1066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Wrapper</a:t>
            </a:r>
          </a:p>
        </p:txBody>
      </p:sp>
      <p:sp>
        <p:nvSpPr>
          <p:cNvPr id="67597" name="Oval 13"/>
          <p:cNvSpPr>
            <a:spLocks noChangeArrowheads="1"/>
          </p:cNvSpPr>
          <p:nvPr/>
        </p:nvSpPr>
        <p:spPr bwMode="auto">
          <a:xfrm>
            <a:off x="6553200" y="4114800"/>
            <a:ext cx="1066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Wrapper</a:t>
            </a:r>
          </a:p>
        </p:txBody>
      </p:sp>
      <p:sp>
        <p:nvSpPr>
          <p:cNvPr id="67598" name="Oval 14"/>
          <p:cNvSpPr>
            <a:spLocks noChangeArrowheads="1"/>
          </p:cNvSpPr>
          <p:nvPr/>
        </p:nvSpPr>
        <p:spPr bwMode="auto">
          <a:xfrm>
            <a:off x="7772400" y="4114800"/>
            <a:ext cx="10668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Wrapper</a:t>
            </a:r>
          </a:p>
        </p:txBody>
      </p:sp>
      <p:sp>
        <p:nvSpPr>
          <p:cNvPr id="67599" name="Oval 15"/>
          <p:cNvSpPr>
            <a:spLocks noChangeArrowheads="1"/>
          </p:cNvSpPr>
          <p:nvPr/>
        </p:nvSpPr>
        <p:spPr bwMode="auto">
          <a:xfrm>
            <a:off x="5334000" y="4114800"/>
            <a:ext cx="10668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Wrapper</a:t>
            </a:r>
          </a:p>
        </p:txBody>
      </p:sp>
      <p:sp>
        <p:nvSpPr>
          <p:cNvPr id="67600" name="Oval 16"/>
          <p:cNvSpPr>
            <a:spLocks noChangeArrowheads="1"/>
          </p:cNvSpPr>
          <p:nvPr/>
        </p:nvSpPr>
        <p:spPr bwMode="auto">
          <a:xfrm>
            <a:off x="6553200" y="4114800"/>
            <a:ext cx="10668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dirty="0"/>
              <a:t>Wrapper</a:t>
            </a:r>
          </a:p>
        </p:txBody>
      </p:sp>
      <p:sp>
        <p:nvSpPr>
          <p:cNvPr id="67601" name="Oval 17"/>
          <p:cNvSpPr>
            <a:spLocks noChangeArrowheads="1"/>
          </p:cNvSpPr>
          <p:nvPr/>
        </p:nvSpPr>
        <p:spPr bwMode="auto">
          <a:xfrm>
            <a:off x="7772400" y="4114800"/>
            <a:ext cx="1066800" cy="5334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/>
              <a:t>Wrapper</a:t>
            </a:r>
          </a:p>
        </p:txBody>
      </p:sp>
      <p:sp>
        <p:nvSpPr>
          <p:cNvPr id="67602" name="AutoShape 18"/>
          <p:cNvSpPr>
            <a:spLocks noChangeArrowheads="1"/>
          </p:cNvSpPr>
          <p:nvPr/>
        </p:nvSpPr>
        <p:spPr bwMode="auto">
          <a:xfrm>
            <a:off x="5943600" y="4572000"/>
            <a:ext cx="381000" cy="452438"/>
          </a:xfrm>
          <a:prstGeom prst="can">
            <a:avLst>
              <a:gd name="adj" fmla="val 29688"/>
            </a:avLst>
          </a:prstGeom>
          <a:gradFill rotWithShape="0">
            <a:gsLst>
              <a:gs pos="0">
                <a:srgbClr val="FF3300">
                  <a:gamma/>
                  <a:shade val="46275"/>
                  <a:invGamma/>
                </a:srgbClr>
              </a:gs>
              <a:gs pos="100000">
                <a:srgbClr val="FF33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3" name="AutoShape 19"/>
          <p:cNvSpPr>
            <a:spLocks noChangeArrowheads="1"/>
          </p:cNvSpPr>
          <p:nvPr/>
        </p:nvSpPr>
        <p:spPr bwMode="auto">
          <a:xfrm>
            <a:off x="7162800" y="4572000"/>
            <a:ext cx="381000" cy="452438"/>
          </a:xfrm>
          <a:prstGeom prst="can">
            <a:avLst>
              <a:gd name="adj" fmla="val 29688"/>
            </a:avLst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7604" name="AutoShape 20"/>
          <p:cNvSpPr>
            <a:spLocks noChangeArrowheads="1"/>
          </p:cNvSpPr>
          <p:nvPr/>
        </p:nvSpPr>
        <p:spPr bwMode="auto">
          <a:xfrm>
            <a:off x="8382000" y="4572000"/>
            <a:ext cx="381000" cy="452438"/>
          </a:xfrm>
          <a:prstGeom prst="can">
            <a:avLst>
              <a:gd name="adj" fmla="val 29688"/>
            </a:avLst>
          </a:prstGeom>
          <a:gradFill rotWithShape="0">
            <a:gsLst>
              <a:gs pos="0">
                <a:srgbClr val="FFFF00">
                  <a:gamma/>
                  <a:shade val="46275"/>
                  <a:invGamma/>
                </a:srgbClr>
              </a:gs>
              <a:gs pos="100000">
                <a:srgbClr val="FFFF00"/>
              </a:gs>
            </a:gsLst>
            <a:lin ang="189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Посредники</a:t>
            </a:r>
            <a:endParaRPr lang="ru-RU" dirty="0"/>
          </a:p>
        </p:txBody>
      </p:sp>
      <p:sp>
        <p:nvSpPr>
          <p:cNvPr id="22" name="Содержимое 21"/>
          <p:cNvSpPr>
            <a:spLocks noGrp="1"/>
          </p:cNvSpPr>
          <p:nvPr>
            <p:ph idx="1"/>
          </p:nvPr>
        </p:nvSpPr>
        <p:spPr>
          <a:xfrm>
            <a:off x="457200" y="1775191"/>
            <a:ext cx="4900618" cy="4625609"/>
          </a:xfrm>
        </p:spPr>
        <p:txBody>
          <a:bodyPr>
            <a:normAutofit lnSpcReduction="10000"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</a:pPr>
            <a:r>
              <a:rPr lang="ru-RU" sz="2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Посредник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представляет собой промежуточный слой между ресурсами и потребителем информации. Обеспечивает возможность:</a:t>
            </a: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2000" dirty="0" smtClean="0"/>
              <a:t>Интеграции моделей.</a:t>
            </a:r>
          </a:p>
          <a:p>
            <a:pPr marL="1008126" lvl="2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1600" dirty="0" smtClean="0"/>
              <a:t>Реляционные СУБД</a:t>
            </a:r>
          </a:p>
          <a:p>
            <a:pPr marL="1008126" lvl="2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1600" dirty="0" smtClean="0"/>
              <a:t>Сервисы</a:t>
            </a:r>
          </a:p>
          <a:p>
            <a:pPr marL="1008126" lvl="2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1600" dirty="0" smtClean="0"/>
              <a:t>Объектно-реляционные СУБД</a:t>
            </a:r>
          </a:p>
          <a:p>
            <a:pPr marL="1008126" lvl="2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1600" dirty="0" smtClean="0"/>
              <a:t>…</a:t>
            </a:r>
          </a:p>
          <a:p>
            <a:pPr marL="742950" lvl="1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2000" dirty="0" smtClean="0"/>
              <a:t>Интеграции схем ресурсов посредством сопоставления элементов с элементами схемы посредника</a:t>
            </a:r>
            <a:endParaRPr lang="en-US" sz="2000" dirty="0" smtClean="0"/>
          </a:p>
          <a:p>
            <a:pPr marL="742950" lvl="1" indent="-285750" eaLnBrk="0" hangingPunct="0">
              <a:buClr>
                <a:srgbClr val="FF3300"/>
              </a:buClr>
              <a:buFontTx/>
              <a:buChar char="•"/>
            </a:pPr>
            <a:r>
              <a:rPr lang="ru-RU" sz="2000" dirty="0" smtClean="0"/>
              <a:t>Выполнения запросов к схеме посредника для решения задач</a:t>
            </a:r>
            <a:endParaRPr lang="en-US" sz="2000" dirty="0" smtClean="0"/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None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latin typeface="Verdana" pitchFamily="34" charset="0"/>
              </a:rPr>
              <a:t>Виды посредников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ru-RU" dirty="0" smtClean="0"/>
              <a:t>Существует две классификации посредников.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По </a:t>
            </a:r>
            <a:r>
              <a:rPr lang="ru-RU" dirty="0"/>
              <a:t>способу формирования </a:t>
            </a:r>
            <a:r>
              <a:rPr lang="ru-RU" dirty="0" smtClean="0"/>
              <a:t>схемы посредника:</a:t>
            </a:r>
          </a:p>
          <a:p>
            <a:pPr marL="925830" lvl="1" indent="-514350"/>
            <a:r>
              <a:rPr lang="ru-RU" b="1" dirty="0" smtClean="0"/>
              <a:t>посредник, движимый ресурсами (РП):</a:t>
            </a:r>
            <a:r>
              <a:rPr lang="ru-RU" dirty="0" smtClean="0"/>
              <a:t> его схема образуется как результат интеграции схем используемых ресурсов.</a:t>
            </a:r>
          </a:p>
          <a:p>
            <a:pPr marL="925830" lvl="1" indent="-514350"/>
            <a:r>
              <a:rPr lang="ru-RU" b="1" dirty="0" smtClean="0"/>
              <a:t>посредник, движимый приложениями (ПП):</a:t>
            </a:r>
            <a:r>
              <a:rPr lang="ru-RU" dirty="0" smtClean="0"/>
              <a:t> его схема определяется предметной областью класса приложений.</a:t>
            </a:r>
          </a:p>
          <a:p>
            <a:pPr marL="633222" indent="-514350">
              <a:buFont typeface="+mj-lt"/>
              <a:buAutoNum type="arabicPeriod"/>
            </a:pPr>
            <a:r>
              <a:rPr lang="ru-RU" dirty="0" smtClean="0"/>
              <a:t>По способу выполнения запросов:</a:t>
            </a:r>
          </a:p>
          <a:p>
            <a:pPr marL="925830" lvl="1" indent="-514350"/>
            <a:r>
              <a:rPr lang="ru-RU" b="1" dirty="0" smtClean="0"/>
              <a:t>материализованный посредник (МП).</a:t>
            </a:r>
            <a:r>
              <a:rPr lang="ru-RU" dirty="0" smtClean="0"/>
              <a:t>  Данные, релевантные посреднику материализуются в центральном хранилище данных, в которым выполняются запросы.</a:t>
            </a:r>
          </a:p>
          <a:p>
            <a:pPr marL="925830" lvl="1" indent="-514350"/>
            <a:r>
              <a:rPr lang="ru-RU" b="1" dirty="0" smtClean="0"/>
              <a:t>виртуальный посредник (ВП).</a:t>
            </a:r>
            <a:r>
              <a:rPr lang="ru-RU" dirty="0" smtClean="0"/>
              <a:t>  Запросы к посреднику транслируются в запросы к ресурсам, выполняются на ресурсах.</a:t>
            </a:r>
          </a:p>
          <a:p>
            <a:pPr>
              <a:buFont typeface="Monotype Sorts" pitchFamily="2" charset="2"/>
              <a:buNone/>
            </a:pPr>
            <a:r>
              <a:rPr lang="ru-RU" dirty="0" smtClean="0"/>
              <a:t>Таким образом</a:t>
            </a:r>
            <a:r>
              <a:rPr lang="ru-RU" dirty="0"/>
              <a:t>, различаются четыре разных вида посредников: РМП, РВП, </a:t>
            </a:r>
            <a:r>
              <a:rPr lang="ru-RU" dirty="0" smtClean="0"/>
              <a:t>ПМП </a:t>
            </a:r>
            <a:r>
              <a:rPr lang="ru-RU" dirty="0"/>
              <a:t>и </a:t>
            </a:r>
            <a:r>
              <a:rPr lang="ru-RU" b="1" dirty="0"/>
              <a:t>ПВП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Архитектура поддержки посредников</a:t>
            </a:r>
            <a:endParaRPr lang="ru-RU" dirty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285720" y="1643050"/>
          <a:ext cx="8643998" cy="4929222"/>
        </p:xfrm>
        <a:graphic>
          <a:graphicData uri="http://schemas.openxmlformats.org/presentationml/2006/ole">
            <p:oleObj spid="_x0000_s1026" name="Visio" r:id="rId3" imgW="9946730" imgH="572851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Свойства информационных ресурсов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773936"/>
            <a:ext cx="4138642" cy="48697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Неоднородность</a:t>
            </a:r>
          </a:p>
          <a:p>
            <a:pPr lvl="1"/>
            <a:r>
              <a:rPr lang="ru-RU" dirty="0" smtClean="0"/>
              <a:t>структура</a:t>
            </a:r>
          </a:p>
          <a:p>
            <a:pPr lvl="1"/>
            <a:r>
              <a:rPr lang="ru-RU" dirty="0" smtClean="0"/>
              <a:t>производительность</a:t>
            </a:r>
          </a:p>
          <a:p>
            <a:pPr lvl="1"/>
            <a:r>
              <a:rPr lang="ru-RU" dirty="0" smtClean="0"/>
              <a:t>возможности </a:t>
            </a:r>
            <a:r>
              <a:rPr lang="ru-RU" dirty="0" err="1" smtClean="0"/>
              <a:t>п</a:t>
            </a:r>
            <a:r>
              <a:rPr lang="ru-RU" dirty="0" smtClean="0"/>
              <a:t>/о отвечающего за их поддержку</a:t>
            </a:r>
          </a:p>
          <a:p>
            <a:pPr lvl="1"/>
            <a:r>
              <a:rPr lang="ru-RU" dirty="0" smtClean="0"/>
              <a:t>объем предоставляемых данных</a:t>
            </a:r>
          </a:p>
          <a:p>
            <a:r>
              <a:rPr lang="ru-RU" dirty="0" err="1" smtClean="0"/>
              <a:t>Распределенность</a:t>
            </a:r>
            <a:endParaRPr lang="ru-RU" dirty="0" smtClean="0"/>
          </a:p>
          <a:p>
            <a:pPr lvl="1"/>
            <a:r>
              <a:rPr lang="ru-RU" dirty="0" smtClean="0"/>
              <a:t>функционируют независимо</a:t>
            </a:r>
          </a:p>
          <a:p>
            <a:pPr lvl="1"/>
            <a:r>
              <a:rPr lang="ru-RU" dirty="0" smtClean="0"/>
              <a:t>расположены удаленно друг от друга</a:t>
            </a:r>
          </a:p>
          <a:p>
            <a:pPr lvl="1"/>
            <a:r>
              <a:rPr lang="ru-RU" dirty="0" smtClean="0"/>
              <a:t>различны возможностям линий связи</a:t>
            </a:r>
          </a:p>
          <a:p>
            <a:pPr lvl="1">
              <a:buNone/>
            </a:pPr>
            <a:endParaRPr lang="ru-RU" dirty="0" smtClean="0"/>
          </a:p>
          <a:p>
            <a:pPr lvl="1"/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Объектность</a:t>
            </a:r>
            <a:endParaRPr lang="ru-RU" dirty="0" smtClean="0"/>
          </a:p>
          <a:p>
            <a:pPr lvl="1"/>
            <a:r>
              <a:rPr lang="ru-RU" dirty="0" smtClean="0"/>
              <a:t>абстрактные типы данных</a:t>
            </a:r>
          </a:p>
          <a:p>
            <a:pPr lvl="1"/>
            <a:r>
              <a:rPr lang="ru-RU" dirty="0" smtClean="0"/>
              <a:t>методы</a:t>
            </a:r>
          </a:p>
          <a:p>
            <a:pPr lvl="1"/>
            <a:r>
              <a:rPr lang="ru-RU" dirty="0" smtClean="0"/>
              <a:t>функции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планировщика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Разбить запрос на подзапросы к отдельным ресурсам.</a:t>
            </a:r>
          </a:p>
          <a:p>
            <a:r>
              <a:rPr lang="ru-RU" dirty="0" smtClean="0"/>
              <a:t>Учесть возможности и особенности ресурсов при формировании плана.</a:t>
            </a:r>
          </a:p>
          <a:p>
            <a:r>
              <a:rPr lang="ru-RU" dirty="0" smtClean="0"/>
              <a:t>Оптимизировать план по определенному критерию.</a:t>
            </a:r>
          </a:p>
          <a:p>
            <a:r>
              <a:rPr lang="ru-RU" dirty="0" smtClean="0"/>
              <a:t>Контролировать процесс выполнения согласно плану.</a:t>
            </a:r>
          </a:p>
          <a:p>
            <a:r>
              <a:rPr lang="ru-RU" dirty="0" smtClean="0"/>
              <a:t>Переоценить и изменить план в процессе выполнения.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Скругленный прямоугольник 63"/>
          <p:cNvSpPr/>
          <p:nvPr/>
        </p:nvSpPr>
        <p:spPr>
          <a:xfrm>
            <a:off x="142844" y="5500702"/>
            <a:ext cx="8858312" cy="12144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1" name="Прямая со стрелкой 110"/>
          <p:cNvCxnSpPr>
            <a:stCxn id="32" idx="3"/>
          </p:cNvCxnSpPr>
          <p:nvPr/>
        </p:nvCxnSpPr>
        <p:spPr>
          <a:xfrm rot="16200000" flipV="1">
            <a:off x="6857496" y="3358082"/>
            <a:ext cx="1036892" cy="146447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33" idx="3"/>
          </p:cNvCxnSpPr>
          <p:nvPr/>
        </p:nvCxnSpPr>
        <p:spPr>
          <a:xfrm rot="16200000" flipV="1">
            <a:off x="5107265" y="3465239"/>
            <a:ext cx="1179768" cy="11072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1" name="Скругленная соединительная линия 54"/>
          <p:cNvCxnSpPr>
            <a:stCxn id="30" idx="3"/>
          </p:cNvCxnSpPr>
          <p:nvPr/>
        </p:nvCxnSpPr>
        <p:spPr>
          <a:xfrm rot="5400000" flipH="1" flipV="1">
            <a:off x="4821513" y="3143768"/>
            <a:ext cx="965454" cy="18216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Скругленная соединительная линия 62"/>
          <p:cNvCxnSpPr>
            <a:stCxn id="31" idx="3"/>
          </p:cNvCxnSpPr>
          <p:nvPr/>
        </p:nvCxnSpPr>
        <p:spPr>
          <a:xfrm rot="5400000" flipH="1" flipV="1">
            <a:off x="3089141" y="3054471"/>
            <a:ext cx="1036892" cy="19288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5" name="Скругленная соединительная линия 54"/>
          <p:cNvCxnSpPr>
            <a:stCxn id="26" idx="3"/>
          </p:cNvCxnSpPr>
          <p:nvPr/>
        </p:nvCxnSpPr>
        <p:spPr>
          <a:xfrm rot="5400000" flipH="1" flipV="1">
            <a:off x="1606810" y="1643580"/>
            <a:ext cx="2179901" cy="36076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Общий вид</a:t>
            </a:r>
            <a:r>
              <a:rPr lang="en-US" dirty="0" smtClean="0"/>
              <a:t> </a:t>
            </a:r>
            <a:r>
              <a:rPr lang="ru-RU" dirty="0" smtClean="0"/>
              <a:t>планируемого запроса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4429124" y="1500174"/>
            <a:ext cx="2357454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Запрос</a:t>
            </a:r>
            <a:endParaRPr lang="ru-RU" sz="28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85720" y="5572139"/>
            <a:ext cx="4786346" cy="714380"/>
            <a:chOff x="285720" y="5929330"/>
            <a:chExt cx="4786346" cy="714380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85720" y="5929330"/>
              <a:ext cx="4786346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Схема</a:t>
              </a:r>
            </a:p>
            <a:p>
              <a:r>
                <a:rPr lang="ru-RU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Ресурса 1</a:t>
              </a:r>
              <a:endParaRPr lang="ru-RU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714480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Класс </a:t>
              </a:r>
              <a:r>
                <a:rPr lang="en-US" b="1" dirty="0" smtClean="0"/>
                <a:t>A</a:t>
              </a:r>
              <a:endParaRPr lang="ru-RU" b="1" dirty="0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3428992" y="6072206"/>
              <a:ext cx="1571636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Класс </a:t>
              </a:r>
              <a:r>
                <a:rPr lang="en-US" b="1" dirty="0" smtClean="0"/>
                <a:t>B</a:t>
              </a:r>
              <a:endParaRPr lang="ru-RU" b="1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72132" y="5572139"/>
            <a:ext cx="3214710" cy="714380"/>
            <a:chOff x="5572132" y="5929330"/>
            <a:chExt cx="3214710" cy="714380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5572132" y="5929330"/>
              <a:ext cx="3214710" cy="714380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Схема</a:t>
              </a:r>
            </a:p>
            <a:p>
              <a:r>
                <a:rPr lang="ru-RU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Ресурса </a:t>
              </a:r>
              <a:r>
                <a:rPr lang="en-US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M</a:t>
              </a:r>
              <a:endParaRPr lang="ru-RU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6858016" y="6072206"/>
              <a:ext cx="1785950" cy="4286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Класс </a:t>
              </a:r>
              <a:r>
                <a:rPr lang="en-US" b="1" dirty="0" smtClean="0"/>
                <a:t>Z</a:t>
              </a:r>
              <a:endParaRPr lang="ru-RU" b="1" dirty="0"/>
            </a:p>
          </p:txBody>
        </p:sp>
      </p:grpSp>
      <p:sp>
        <p:nvSpPr>
          <p:cNvPr id="26" name="Облако 25"/>
          <p:cNvSpPr/>
          <p:nvPr/>
        </p:nvSpPr>
        <p:spPr>
          <a:xfrm>
            <a:off x="0" y="4500570"/>
            <a:ext cx="1785918" cy="6429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Облако 29"/>
          <p:cNvSpPr/>
          <p:nvPr/>
        </p:nvSpPr>
        <p:spPr>
          <a:xfrm>
            <a:off x="3571868" y="4500569"/>
            <a:ext cx="1643074" cy="6429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Облако 30"/>
          <p:cNvSpPr/>
          <p:nvPr/>
        </p:nvSpPr>
        <p:spPr>
          <a:xfrm>
            <a:off x="1785918" y="4500569"/>
            <a:ext cx="1714512" cy="6429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2" name="Облако 31"/>
          <p:cNvSpPr/>
          <p:nvPr/>
        </p:nvSpPr>
        <p:spPr>
          <a:xfrm>
            <a:off x="7286644" y="4572007"/>
            <a:ext cx="1643074" cy="6429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3" name="Облако 32"/>
          <p:cNvSpPr/>
          <p:nvPr/>
        </p:nvSpPr>
        <p:spPr>
          <a:xfrm>
            <a:off x="5286380" y="4572007"/>
            <a:ext cx="1928826" cy="642942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K-1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786058"/>
            <a:ext cx="885825" cy="800100"/>
          </a:xfrm>
          <a:prstGeom prst="rect">
            <a:avLst/>
          </a:prstGeom>
          <a:noFill/>
        </p:spPr>
      </p:pic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2714620"/>
            <a:ext cx="885825" cy="800100"/>
          </a:xfrm>
          <a:prstGeom prst="rect">
            <a:avLst/>
          </a:prstGeom>
          <a:noFill/>
        </p:spPr>
      </p:pic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1257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трелка вниз 46"/>
          <p:cNvSpPr/>
          <p:nvPr/>
        </p:nvSpPr>
        <p:spPr>
          <a:xfrm>
            <a:off x="714348" y="5214950"/>
            <a:ext cx="500066" cy="428628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2428860" y="5286386"/>
            <a:ext cx="500066" cy="3571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4143372" y="5286386"/>
            <a:ext cx="500066" cy="3571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7858148" y="5286386"/>
            <a:ext cx="500066" cy="3571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>
            <a:off x="5929322" y="5286386"/>
            <a:ext cx="500066" cy="3571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8" name="TextBox 127"/>
          <p:cNvSpPr txBox="1"/>
          <p:nvPr/>
        </p:nvSpPr>
        <p:spPr>
          <a:xfrm>
            <a:off x="5000628" y="5643577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8596" y="635795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Объединенная схема ресурсов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9" name="Скругленная соединительная линия 62"/>
          <p:cNvCxnSpPr/>
          <p:nvPr/>
        </p:nvCxnSpPr>
        <p:spPr>
          <a:xfrm rot="5400000" flipH="1" flipV="1">
            <a:off x="4929190" y="2500306"/>
            <a:ext cx="285752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3" name="Скругленная соединительная линия 62"/>
          <p:cNvCxnSpPr/>
          <p:nvPr/>
        </p:nvCxnSpPr>
        <p:spPr>
          <a:xfrm rot="16200000" flipV="1">
            <a:off x="6036479" y="2393149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Поднятие </a:t>
            </a:r>
            <a:r>
              <a:rPr lang="en-US" dirty="0" smtClean="0"/>
              <a:t>Union</a:t>
            </a: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571876"/>
            <a:ext cx="885714" cy="800000"/>
          </a:xfrm>
          <a:prstGeom prst="rect">
            <a:avLst/>
          </a:prstGeom>
          <a:noFill/>
        </p:spPr>
      </p:pic>
      <p:sp>
        <p:nvSpPr>
          <p:cNvPr id="6" name="Облако 5"/>
          <p:cNvSpPr/>
          <p:nvPr/>
        </p:nvSpPr>
        <p:spPr>
          <a:xfrm>
            <a:off x="500034" y="2071678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1142976" y="5357826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</a:t>
            </a:r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0" y="5357826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8" idx="3"/>
          </p:cNvCxnSpPr>
          <p:nvPr/>
        </p:nvCxnSpPr>
        <p:spPr>
          <a:xfrm rot="5400000" flipH="1" flipV="1">
            <a:off x="384612" y="4723181"/>
            <a:ext cx="980976" cy="3928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7" idx="3"/>
            <a:endCxn id="4" idx="2"/>
          </p:cNvCxnSpPr>
          <p:nvPr/>
        </p:nvCxnSpPr>
        <p:spPr>
          <a:xfrm rot="16200000" flipV="1">
            <a:off x="1041743" y="4630214"/>
            <a:ext cx="1038232" cy="5215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endCxn id="6" idx="1"/>
          </p:cNvCxnSpPr>
          <p:nvPr/>
        </p:nvCxnSpPr>
        <p:spPr>
          <a:xfrm rot="5400000" flipH="1" flipV="1">
            <a:off x="938888" y="3189194"/>
            <a:ext cx="443896" cy="3571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Облако 20"/>
          <p:cNvSpPr/>
          <p:nvPr/>
        </p:nvSpPr>
        <p:spPr>
          <a:xfrm>
            <a:off x="3929058" y="5572140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</a:t>
            </a:r>
            <a:endParaRPr lang="ru-RU" dirty="0"/>
          </a:p>
        </p:txBody>
      </p:sp>
      <p:sp>
        <p:nvSpPr>
          <p:cNvPr id="22" name="Облако 21"/>
          <p:cNvSpPr/>
          <p:nvPr/>
        </p:nvSpPr>
        <p:spPr>
          <a:xfrm>
            <a:off x="2500298" y="5643578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</a:t>
            </a:r>
            <a:endParaRPr lang="ru-RU" dirty="0"/>
          </a:p>
        </p:txBody>
      </p:sp>
      <p:cxnSp>
        <p:nvCxnSpPr>
          <p:cNvPr id="23" name="Прямая со стрелкой 22"/>
          <p:cNvCxnSpPr>
            <a:stCxn id="22" idx="3"/>
            <a:endCxn id="43" idx="2"/>
          </p:cNvCxnSpPr>
          <p:nvPr/>
        </p:nvCxnSpPr>
        <p:spPr>
          <a:xfrm rot="5400000" flipH="1" flipV="1">
            <a:off x="2956363" y="5437546"/>
            <a:ext cx="480910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21" idx="3"/>
            <a:endCxn id="48" idx="2"/>
          </p:cNvCxnSpPr>
          <p:nvPr/>
        </p:nvCxnSpPr>
        <p:spPr>
          <a:xfrm rot="5400000" flipH="1" flipV="1">
            <a:off x="4402983" y="5419686"/>
            <a:ext cx="40947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Облако 29"/>
          <p:cNvSpPr/>
          <p:nvPr/>
        </p:nvSpPr>
        <p:spPr>
          <a:xfrm>
            <a:off x="2500298" y="3500438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</a:t>
            </a:r>
            <a:endParaRPr lang="ru-RU" dirty="0"/>
          </a:p>
        </p:txBody>
      </p:sp>
      <p:sp>
        <p:nvSpPr>
          <p:cNvPr id="33" name="Облако 32"/>
          <p:cNvSpPr/>
          <p:nvPr/>
        </p:nvSpPr>
        <p:spPr>
          <a:xfrm>
            <a:off x="3929058" y="3500438"/>
            <a:ext cx="1357322" cy="9144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</a:t>
            </a:r>
            <a:endParaRPr lang="ru-RU" dirty="0"/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2285992"/>
            <a:ext cx="885714" cy="800000"/>
          </a:xfrm>
          <a:prstGeom prst="rect">
            <a:avLst/>
          </a:prstGeom>
          <a:noFill/>
        </p:spPr>
      </p:pic>
      <p:sp>
        <p:nvSpPr>
          <p:cNvPr id="43" name="Скругленный прямоугольник 42"/>
          <p:cNvSpPr/>
          <p:nvPr/>
        </p:nvSpPr>
        <p:spPr>
          <a:xfrm>
            <a:off x="2643174" y="4857760"/>
            <a:ext cx="1143008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  <a:endParaRPr lang="ru-RU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071934" y="4857760"/>
            <a:ext cx="107157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</a:t>
            </a:r>
            <a:endParaRPr lang="ru-RU" dirty="0"/>
          </a:p>
        </p:txBody>
      </p:sp>
      <p:cxnSp>
        <p:nvCxnSpPr>
          <p:cNvPr id="54" name="Прямая со стрелкой 53"/>
          <p:cNvCxnSpPr>
            <a:stCxn id="43" idx="0"/>
            <a:endCxn id="30" idx="1"/>
          </p:cNvCxnSpPr>
          <p:nvPr/>
        </p:nvCxnSpPr>
        <p:spPr>
          <a:xfrm rot="16200000" flipV="1">
            <a:off x="2974871" y="4617952"/>
            <a:ext cx="443896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48" idx="0"/>
            <a:endCxn id="33" idx="1"/>
          </p:cNvCxnSpPr>
          <p:nvPr/>
        </p:nvCxnSpPr>
        <p:spPr>
          <a:xfrm rot="5400000" flipH="1" flipV="1">
            <a:off x="4385771" y="4635812"/>
            <a:ext cx="44389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stCxn id="30" idx="3"/>
          </p:cNvCxnSpPr>
          <p:nvPr/>
        </p:nvCxnSpPr>
        <p:spPr>
          <a:xfrm rot="5400000" flipH="1" flipV="1">
            <a:off x="3134959" y="3115810"/>
            <a:ext cx="480910" cy="3929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33" idx="3"/>
            <a:endCxn id="38" idx="2"/>
          </p:cNvCxnSpPr>
          <p:nvPr/>
        </p:nvCxnSpPr>
        <p:spPr>
          <a:xfrm rot="16200000" flipV="1">
            <a:off x="4077858" y="3022859"/>
            <a:ext cx="466728" cy="592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Стрелка вправо 70"/>
          <p:cNvSpPr/>
          <p:nvPr/>
        </p:nvSpPr>
        <p:spPr>
          <a:xfrm>
            <a:off x="1928794" y="3143248"/>
            <a:ext cx="428628" cy="1571636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1" name="Прямая соединительная линия 90"/>
          <p:cNvCxnSpPr/>
          <p:nvPr/>
        </p:nvCxnSpPr>
        <p:spPr>
          <a:xfrm rot="5400000">
            <a:off x="2857488" y="4143380"/>
            <a:ext cx="5000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3286124"/>
            <a:ext cx="885714" cy="800000"/>
          </a:xfrm>
          <a:prstGeom prst="rect">
            <a:avLst/>
          </a:prstGeom>
          <a:noFill/>
        </p:spPr>
      </p:pic>
      <p:sp>
        <p:nvSpPr>
          <p:cNvPr id="93" name="Облако 92"/>
          <p:cNvSpPr/>
          <p:nvPr/>
        </p:nvSpPr>
        <p:spPr>
          <a:xfrm>
            <a:off x="5572132" y="2214554"/>
            <a:ext cx="1357322" cy="914400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1</a:t>
            </a:r>
            <a:endParaRPr lang="ru-RU" dirty="0"/>
          </a:p>
        </p:txBody>
      </p:sp>
      <p:sp>
        <p:nvSpPr>
          <p:cNvPr id="94" name="Облако 93"/>
          <p:cNvSpPr/>
          <p:nvPr/>
        </p:nvSpPr>
        <p:spPr>
          <a:xfrm>
            <a:off x="5643570" y="3286124"/>
            <a:ext cx="1357322" cy="914400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</a:t>
            </a:r>
            <a:endParaRPr lang="ru-RU" dirty="0"/>
          </a:p>
        </p:txBody>
      </p:sp>
      <p:sp>
        <p:nvSpPr>
          <p:cNvPr id="95" name="Облако 94"/>
          <p:cNvSpPr/>
          <p:nvPr/>
        </p:nvSpPr>
        <p:spPr>
          <a:xfrm>
            <a:off x="5715008" y="4643446"/>
            <a:ext cx="1357322" cy="914400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Запрос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</a:t>
            </a:r>
            <a:endParaRPr lang="ru-RU" dirty="0"/>
          </a:p>
        </p:txBody>
      </p:sp>
      <p:cxnSp>
        <p:nvCxnSpPr>
          <p:cNvPr id="96" name="Прямая со стрелкой 95"/>
          <p:cNvCxnSpPr>
            <a:stCxn id="93" idx="0"/>
          </p:cNvCxnSpPr>
          <p:nvPr/>
        </p:nvCxnSpPr>
        <p:spPr>
          <a:xfrm>
            <a:off x="6928323" y="2671754"/>
            <a:ext cx="715511" cy="542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94" idx="0"/>
          </p:cNvCxnSpPr>
          <p:nvPr/>
        </p:nvCxnSpPr>
        <p:spPr>
          <a:xfrm flipV="1">
            <a:off x="6999761" y="3643314"/>
            <a:ext cx="572635" cy="1000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V="1">
            <a:off x="6929454" y="4143380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Овальная выноска 105"/>
          <p:cNvSpPr/>
          <p:nvPr/>
        </p:nvSpPr>
        <p:spPr>
          <a:xfrm>
            <a:off x="6143636" y="5643578"/>
            <a:ext cx="2143140" cy="1000132"/>
          </a:xfrm>
          <a:prstGeom prst="wedgeEllipseCallout">
            <a:avLst>
              <a:gd name="adj1" fmla="val -26431"/>
              <a:gd name="adj2" fmla="val -7665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содержат операций </a:t>
            </a:r>
            <a:r>
              <a:rPr lang="en-US" dirty="0" smtClean="0"/>
              <a:t>Union</a:t>
            </a:r>
            <a:endParaRPr lang="ru-RU" dirty="0"/>
          </a:p>
        </p:txBody>
      </p:sp>
      <p:sp>
        <p:nvSpPr>
          <p:cNvPr id="108" name="TextBox 107"/>
          <p:cNvSpPr txBox="1"/>
          <p:nvPr/>
        </p:nvSpPr>
        <p:spPr>
          <a:xfrm>
            <a:off x="5429256" y="1571612"/>
            <a:ext cx="3714744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Запрос после преобразований</a:t>
            </a:r>
            <a:endParaRPr lang="ru-RU" sz="2000" b="1" dirty="0"/>
          </a:p>
        </p:txBody>
      </p:sp>
      <p:sp>
        <p:nvSpPr>
          <p:cNvPr id="112" name="TextBox 111"/>
          <p:cNvSpPr txBox="1"/>
          <p:nvPr/>
        </p:nvSpPr>
        <p:spPr>
          <a:xfrm>
            <a:off x="571472" y="1571612"/>
            <a:ext cx="4500594" cy="40011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Применяем преобразование</a:t>
            </a:r>
            <a:endParaRPr lang="ru-RU" sz="2000" b="1" dirty="0"/>
          </a:p>
        </p:txBody>
      </p:sp>
      <p:sp>
        <p:nvSpPr>
          <p:cNvPr id="113" name="TextBox 112"/>
          <p:cNvSpPr txBox="1"/>
          <p:nvPr/>
        </p:nvSpPr>
        <p:spPr>
          <a:xfrm>
            <a:off x="6000760" y="3929066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…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7500958" y="4500570"/>
            <a:ext cx="1428760" cy="1143008"/>
          </a:xfrm>
          <a:prstGeom prst="wedgeRoundRectCallout">
            <a:avLst>
              <a:gd name="adj1" fmla="val -83302"/>
              <a:gd name="adj2" fmla="val 970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 терминах объединенной схемы ресурсов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6291</TotalTime>
  <Words>1040</Words>
  <Application>Microsoft Office PowerPoint</Application>
  <PresentationFormat>Экран (4:3)</PresentationFormat>
  <Paragraphs>310</Paragraphs>
  <Slides>24</Slides>
  <Notes>9</Notes>
  <HiddenSlides>2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Модульная</vt:lpstr>
      <vt:lpstr>Visio</vt:lpstr>
      <vt:lpstr>Планирование запросов над множеством неоднородных распределенных информационных ресурсов в архитектуре средств поддержки предметных посредников</vt:lpstr>
      <vt:lpstr>План</vt:lpstr>
      <vt:lpstr>Посредники</vt:lpstr>
      <vt:lpstr>Виды посредников</vt:lpstr>
      <vt:lpstr>Архитектура поддержки посредников</vt:lpstr>
      <vt:lpstr>Свойства информационных ресурсов</vt:lpstr>
      <vt:lpstr>Задачи планировщика</vt:lpstr>
      <vt:lpstr>Общий вид планируемого запроса</vt:lpstr>
      <vt:lpstr>Поднятие Union</vt:lpstr>
      <vt:lpstr>Спуск Join</vt:lpstr>
      <vt:lpstr>Спуск Join</vt:lpstr>
      <vt:lpstr>Разбиение на элементарные операции</vt:lpstr>
      <vt:lpstr>Свойства представления</vt:lpstr>
      <vt:lpstr>Построение представления</vt:lpstr>
      <vt:lpstr>Свойства графа зависимостей</vt:lpstr>
      <vt:lpstr>Запрос после разбиения</vt:lpstr>
      <vt:lpstr>Наихудший случай</vt:lpstr>
      <vt:lpstr>Рассмотрение операций</vt:lpstr>
      <vt:lpstr>Рассмотрение операций</vt:lpstr>
      <vt:lpstr>Критерий выбора операции</vt:lpstr>
      <vt:lpstr>Рассмотрение операций</vt:lpstr>
      <vt:lpstr>Улучшения базового алгоритма</vt:lpstr>
      <vt:lpstr>Заключение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Drone</dc:creator>
  <cp:lastModifiedBy>Administrator</cp:lastModifiedBy>
  <cp:revision>355</cp:revision>
  <dcterms:created xsi:type="dcterms:W3CDTF">2009-09-13T13:50:23Z</dcterms:created>
  <dcterms:modified xsi:type="dcterms:W3CDTF">2009-09-20T05:34:27Z</dcterms:modified>
</cp:coreProperties>
</file>