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8" r:id="rId3"/>
    <p:sldId id="303" r:id="rId4"/>
    <p:sldId id="288" r:id="rId5"/>
    <p:sldId id="287" r:id="rId6"/>
    <p:sldId id="299" r:id="rId7"/>
    <p:sldId id="289" r:id="rId8"/>
    <p:sldId id="286" r:id="rId9"/>
    <p:sldId id="304" r:id="rId10"/>
    <p:sldId id="262" r:id="rId11"/>
    <p:sldId id="302" r:id="rId12"/>
    <p:sldId id="290" r:id="rId13"/>
    <p:sldId id="291" r:id="rId14"/>
    <p:sldId id="278" r:id="rId15"/>
    <p:sldId id="259" r:id="rId16"/>
    <p:sldId id="294" r:id="rId17"/>
    <p:sldId id="292" r:id="rId18"/>
    <p:sldId id="264" r:id="rId19"/>
    <p:sldId id="265" r:id="rId20"/>
    <p:sldId id="258" r:id="rId21"/>
    <p:sldId id="293" r:id="rId22"/>
    <p:sldId id="263" r:id="rId23"/>
    <p:sldId id="267" r:id="rId24"/>
    <p:sldId id="295" r:id="rId25"/>
    <p:sldId id="296" r:id="rId26"/>
    <p:sldId id="277" r:id="rId27"/>
    <p:sldId id="300" r:id="rId28"/>
    <p:sldId id="276" r:id="rId29"/>
    <p:sldId id="285" r:id="rId30"/>
    <p:sldId id="297" r:id="rId31"/>
    <p:sldId id="305" r:id="rId32"/>
    <p:sldId id="30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1" autoAdjust="0"/>
    <p:restoredTop sz="94660"/>
  </p:normalViewPr>
  <p:slideViewPr>
    <p:cSldViewPr>
      <p:cViewPr varScale="1">
        <p:scale>
          <a:sx n="74" d="100"/>
          <a:sy n="74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07C9C5-A403-4BD7-8BAF-BEA5EC6EE7C7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2A707B-4F8A-4799-BE7F-61A229C48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6DF1-F79C-4699-A3AA-1D93CB07AA93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C7C4-DB8A-497C-9DF8-182E2C75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6484-AAA6-461E-94A7-9BF7552323EE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8F7D-E010-426F-92CF-2369B378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3174-C8F1-49EB-A3D7-3DD40B461477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861F-B68E-4529-B09B-AFF3FE46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F3226E-674E-461F-8E22-B4FA68343CE7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17DC8-D4D9-4EDE-9CD4-FCCCF6C4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3C350-3837-46B8-BC64-E54E6B361C1A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45FABD-817C-4F44-8ACB-5742796F9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7AFFB8-ABF2-4F78-86B4-E8718D58455B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3CB8A-3FD9-4F7E-832C-B09871E99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F4BE2-73C6-47E6-AC2E-635F28F87A12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F40C97-14F9-4B26-AAE4-A0E2C1BC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399E-77FF-4ADE-984D-13C6F8C21703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4077-42B7-4A63-955D-84019A552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201330-6CA5-434E-814F-703CE25BEFBC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92DDF-435F-4392-BC2C-F427AA3E2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27C075-3C52-421A-A401-310515AD381F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61C9B1B-DA13-4351-B483-D32DC464A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A79CFDC-BB4A-4369-93B2-64941D7082CF}" type="datetimeFigureOut">
              <a:rPr lang="ru-RU"/>
              <a:pPr>
                <a:defRPr/>
              </a:pPr>
              <a:t>18.09.2009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128C57B-EEDC-4AFA-9922-02A89ACD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69"/>
            <a:ext cx="7958166" cy="265369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Применение метода опорных векторов для обнаружения ссылочного спама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n-US" sz="2500" dirty="0" smtClean="0"/>
          </a:p>
          <a:p>
            <a:pPr marR="0">
              <a:lnSpc>
                <a:spcPct val="80000"/>
              </a:lnSpc>
            </a:pPr>
            <a:r>
              <a:rPr lang="ru-RU" sz="2500" dirty="0" smtClean="0"/>
              <a:t>Шарапов Руслан Владимирович</a:t>
            </a:r>
            <a:endParaRPr lang="en-US" sz="2500" dirty="0" smtClean="0"/>
          </a:p>
          <a:p>
            <a:pPr marR="0">
              <a:lnSpc>
                <a:spcPct val="80000"/>
              </a:lnSpc>
            </a:pPr>
            <a:r>
              <a:rPr lang="ru-RU" sz="2500" dirty="0" smtClean="0"/>
              <a:t>Шарапова Екатерина Викторовна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00063" y="5929313"/>
            <a:ext cx="842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Lucida Sans Unicode" pitchFamily="34" charset="0"/>
              </a:rPr>
              <a:t>RCDL’200</a:t>
            </a:r>
            <a:r>
              <a:rPr lang="ru-RU" sz="2400" b="1" dirty="0" smtClean="0">
                <a:solidFill>
                  <a:schemeClr val="bg1"/>
                </a:solidFill>
                <a:latin typeface="Lucida Sans Unicode" pitchFamily="34" charset="0"/>
              </a:rPr>
              <a:t>9</a:t>
            </a:r>
            <a:r>
              <a:rPr lang="en-US" sz="2400" b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Lucida Sans Unicode" pitchFamily="34" charset="0"/>
              </a:rPr>
              <a:t>          Петрозаводск, 19 сентября 2009 </a:t>
            </a:r>
            <a:r>
              <a:rPr lang="ru-RU" sz="2400" b="1" i="1" dirty="0">
                <a:solidFill>
                  <a:schemeClr val="bg1"/>
                </a:solidFill>
                <a:latin typeface="Lucida Sans Unicode" pitchFamily="34" charset="0"/>
              </a:rPr>
              <a:t>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57250" y="3571875"/>
            <a:ext cx="7572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240"/>
          </a:xfrm>
        </p:spPr>
        <p:txBody>
          <a:bodyPr/>
          <a:lstStyle/>
          <a:p>
            <a:pPr>
              <a:lnSpc>
                <a:spcPct val="125000"/>
              </a:lnSpc>
              <a:buNone/>
            </a:pPr>
            <a:r>
              <a:rPr lang="ru-RU" b="1" dirty="0" smtClean="0"/>
              <a:t>Метод опорных векторов </a:t>
            </a:r>
          </a:p>
          <a:p>
            <a:pPr>
              <a:lnSpc>
                <a:spcPct val="125000"/>
              </a:lnSpc>
              <a:buNone/>
            </a:pPr>
            <a:r>
              <a:rPr lang="en-GB" b="1" dirty="0" smtClean="0"/>
              <a:t>Support Vector Machines</a:t>
            </a:r>
            <a:r>
              <a:rPr lang="en-US" b="1" dirty="0" smtClean="0"/>
              <a:t>:</a:t>
            </a:r>
            <a:endParaRPr lang="ru-RU" b="1" dirty="0" smtClean="0"/>
          </a:p>
          <a:p>
            <a:pPr>
              <a:lnSpc>
                <a:spcPct val="125000"/>
              </a:lnSpc>
            </a:pPr>
            <a:r>
              <a:rPr lang="ru-RU" dirty="0" smtClean="0"/>
              <a:t>обучение на тренировочных данных</a:t>
            </a:r>
            <a:r>
              <a:rPr lang="en-US" dirty="0" smtClean="0"/>
              <a:t>,</a:t>
            </a:r>
            <a:endParaRPr lang="ru-RU" dirty="0" smtClean="0"/>
          </a:p>
          <a:p>
            <a:pPr>
              <a:lnSpc>
                <a:spcPct val="125000"/>
              </a:lnSpc>
            </a:pPr>
            <a:r>
              <a:rPr lang="ru-RU" dirty="0" smtClean="0"/>
              <a:t>классификация</a:t>
            </a:r>
            <a:r>
              <a:rPr lang="en-US" dirty="0" smtClean="0"/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dirty="0" smtClean="0"/>
              <a:t>   </a:t>
            </a:r>
            <a:r>
              <a:rPr lang="ru-RU" dirty="0" smtClean="0"/>
              <a:t>Для работы метода необходимо определение пространства признаков, по которым будет проходить выявление ссылочного спама.</a:t>
            </a: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 исследования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240"/>
          </a:xfrm>
        </p:spPr>
        <p:txBody>
          <a:bodyPr/>
          <a:lstStyle/>
          <a:p>
            <a:pPr algn="ctr">
              <a:lnSpc>
                <a:spcPct val="125000"/>
              </a:lnSpc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Группа 1. Свойства ссылки</a:t>
            </a:r>
            <a:r>
              <a:rPr lang="en-US" sz="3200" b="1" dirty="0" smtClean="0">
                <a:solidFill>
                  <a:srgbClr val="00B050"/>
                </a:solidFill>
              </a:rPr>
              <a:t>: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>
              <a:lnSpc>
                <a:spcPct val="125000"/>
              </a:lnSpc>
            </a:pPr>
            <a:r>
              <a:rPr lang="ru-RU" b="1" dirty="0" smtClean="0"/>
              <a:t>1.1. Тематическая близость ссылки и страницы</a:t>
            </a:r>
          </a:p>
          <a:p>
            <a:pPr>
              <a:lnSpc>
                <a:spcPct val="125000"/>
              </a:lnSpc>
            </a:pPr>
            <a:r>
              <a:rPr lang="ru-RU" b="1" dirty="0" smtClean="0"/>
              <a:t>1.2. Тематическая близость сайта, на который ведет ссылка </a:t>
            </a:r>
            <a:r>
              <a:rPr lang="ru-RU" b="1" dirty="0" smtClean="0"/>
              <a:t>и </a:t>
            </a:r>
            <a:r>
              <a:rPr lang="ru-RU" b="1" dirty="0" smtClean="0"/>
              <a:t>страницы, на которой ссылка расположена</a:t>
            </a:r>
          </a:p>
          <a:p>
            <a:pPr>
              <a:lnSpc>
                <a:spcPct val="125000"/>
              </a:lnSpc>
            </a:pPr>
            <a:r>
              <a:rPr lang="ru-RU" b="1" dirty="0" smtClean="0"/>
              <a:t>1.3. Тематическая близость соседних ссылок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 smtClean="0"/>
              <a:t>1.4. Расположение ссылки в блоке ссылок</a:t>
            </a:r>
          </a:p>
          <a:p>
            <a:pPr>
              <a:lnSpc>
                <a:spcPct val="125000"/>
              </a:lnSpc>
            </a:pPr>
            <a:r>
              <a:rPr lang="ru-RU" b="1" dirty="0" smtClean="0"/>
              <a:t>1.5. Место расположения ссылок</a:t>
            </a:r>
          </a:p>
          <a:p>
            <a:r>
              <a:rPr lang="ru-RU" b="1" dirty="0" smtClean="0"/>
              <a:t>1.6. Пометка ссылки как рекламного объявления</a:t>
            </a:r>
          </a:p>
          <a:p>
            <a:pPr>
              <a:buNone/>
            </a:pPr>
            <a:endParaRPr lang="ru-RU" b="1" dirty="0" smtClean="0"/>
          </a:p>
          <a:p>
            <a:pPr>
              <a:lnSpc>
                <a:spcPct val="125000"/>
              </a:lnSpc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204" y="3571876"/>
            <a:ext cx="61825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ru-RU" b="1" dirty="0" smtClean="0"/>
              <a:t>1.7. Наличие похожих ссылок на сайте</a:t>
            </a:r>
          </a:p>
          <a:p>
            <a:pPr>
              <a:lnSpc>
                <a:spcPct val="125000"/>
              </a:lnSpc>
            </a:pPr>
            <a:r>
              <a:rPr lang="ru-RU" b="1" dirty="0" smtClean="0"/>
              <a:t>1.8. Наличие ссылки в </a:t>
            </a:r>
            <a:r>
              <a:rPr lang="ru-RU" b="1" dirty="0" err="1" smtClean="0"/>
              <a:t>спам-списке</a:t>
            </a:r>
            <a:endParaRPr lang="ru-RU" b="1" dirty="0" smtClean="0"/>
          </a:p>
          <a:p>
            <a:pPr>
              <a:lnSpc>
                <a:spcPct val="125000"/>
              </a:lnSpc>
            </a:pPr>
            <a:r>
              <a:rPr lang="ru-RU" b="1" dirty="0" smtClean="0"/>
              <a:t>1.9 Признак размещения ссылки рекламным брокером</a:t>
            </a:r>
          </a:p>
          <a:p>
            <a:pPr>
              <a:lnSpc>
                <a:spcPct val="125000"/>
              </a:lnSpc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ru-RU" sz="2400" dirty="0" smtClean="0"/>
              <a:t>Детектор продажных ссылок</a:t>
            </a:r>
            <a:r>
              <a:rPr lang="en-US" sz="2400" dirty="0" smtClean="0"/>
              <a:t> </a:t>
            </a:r>
            <a:r>
              <a:rPr lang="en-GB" sz="2400" dirty="0" smtClean="0"/>
              <a:t>http</a:t>
            </a:r>
            <a:r>
              <a:rPr lang="ru-RU" sz="2400" dirty="0" smtClean="0"/>
              <a:t>://</a:t>
            </a:r>
            <a:r>
              <a:rPr lang="en-GB" sz="2400" dirty="0" smtClean="0"/>
              <a:t>venality</a:t>
            </a:r>
            <a:r>
              <a:rPr lang="ru-RU" sz="2400" dirty="0" smtClean="0"/>
              <a:t>.</a:t>
            </a:r>
            <a:r>
              <a:rPr lang="en-GB" sz="2400" dirty="0" smtClean="0"/>
              <a:t>name</a:t>
            </a:r>
            <a:r>
              <a:rPr lang="ru-RU" sz="2400" dirty="0" smtClean="0"/>
              <a:t>/</a:t>
            </a:r>
            <a:endParaRPr lang="en-US" sz="2400" i="1" dirty="0" smtClean="0"/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r>
              <a:rPr lang="en-GB" sz="2000" dirty="0" smtClean="0"/>
              <a:t>http</a:t>
            </a:r>
            <a:r>
              <a:rPr lang="ru-RU" sz="2000" dirty="0" smtClean="0"/>
              <a:t>://</a:t>
            </a:r>
            <a:r>
              <a:rPr lang="en-GB" sz="2000" dirty="0" smtClean="0"/>
              <a:t>www</a:t>
            </a:r>
            <a:r>
              <a:rPr lang="ru-RU" sz="2000" dirty="0" smtClean="0"/>
              <a:t>.</a:t>
            </a:r>
            <a:r>
              <a:rPr lang="en-GB" sz="2000" dirty="0" smtClean="0"/>
              <a:t>site</a:t>
            </a:r>
            <a:r>
              <a:rPr lang="ru-RU" sz="2000" dirty="0" smtClean="0"/>
              <a:t>.</a:t>
            </a:r>
            <a:r>
              <a:rPr lang="en-GB" sz="2000" dirty="0" err="1" smtClean="0"/>
              <a:t>ru</a:t>
            </a:r>
            <a:r>
              <a:rPr lang="ru-RU" sz="2000" dirty="0" smtClean="0"/>
              <a:t>/</a:t>
            </a:r>
            <a:r>
              <a:rPr lang="en-GB" sz="2000" dirty="0" smtClean="0"/>
              <a:t>index</a:t>
            </a:r>
            <a:r>
              <a:rPr lang="ru-RU" sz="2000" dirty="0" smtClean="0"/>
              <a:t>.</a:t>
            </a:r>
            <a:r>
              <a:rPr lang="en-GB" sz="2000" dirty="0" err="1" smtClean="0"/>
              <a:t>php</a:t>
            </a:r>
            <a:r>
              <a:rPr lang="ru-RU" sz="2000" dirty="0" smtClean="0"/>
              <a:t>?</a:t>
            </a:r>
            <a:r>
              <a:rPr lang="en-GB" sz="2000" dirty="0" smtClean="0"/>
              <a:t>c</a:t>
            </a:r>
            <a:r>
              <a:rPr lang="en-US" sz="2000" dirty="0" smtClean="0"/>
              <a:t>at</a:t>
            </a:r>
            <a:r>
              <a:rPr lang="ru-RU" sz="2000" dirty="0" smtClean="0"/>
              <a:t>=1&amp;</a:t>
            </a:r>
            <a:r>
              <a:rPr lang="en-US" sz="2000" dirty="0" smtClean="0"/>
              <a:t>page</a:t>
            </a:r>
            <a:r>
              <a:rPr lang="ru-RU" sz="2000" dirty="0" smtClean="0"/>
              <a:t>=11</a:t>
            </a:r>
            <a:endParaRPr lang="en-US" sz="2000" dirty="0" smtClean="0"/>
          </a:p>
          <a:p>
            <a:pPr>
              <a:buNone/>
            </a:pPr>
            <a:r>
              <a:rPr lang="en-GB" sz="2000" dirty="0" smtClean="0"/>
              <a:t>http</a:t>
            </a:r>
            <a:r>
              <a:rPr lang="ru-RU" sz="2000" dirty="0" smtClean="0"/>
              <a:t>://</a:t>
            </a:r>
            <a:r>
              <a:rPr lang="en-GB" sz="2000" dirty="0" smtClean="0"/>
              <a:t>www</a:t>
            </a:r>
            <a:r>
              <a:rPr lang="ru-RU" sz="2000" dirty="0" smtClean="0"/>
              <a:t>.</a:t>
            </a:r>
            <a:r>
              <a:rPr lang="en-GB" sz="2000" dirty="0" smtClean="0"/>
              <a:t>site</a:t>
            </a:r>
            <a:r>
              <a:rPr lang="ru-RU" sz="2000" dirty="0" smtClean="0"/>
              <a:t>.</a:t>
            </a:r>
            <a:r>
              <a:rPr lang="en-GB" sz="2000" dirty="0" err="1" smtClean="0"/>
              <a:t>ru</a:t>
            </a:r>
            <a:r>
              <a:rPr lang="ru-RU" sz="2000" dirty="0" smtClean="0"/>
              <a:t>/</a:t>
            </a:r>
            <a:r>
              <a:rPr lang="en-GB" sz="2000" dirty="0" smtClean="0"/>
              <a:t>index</a:t>
            </a:r>
            <a:r>
              <a:rPr lang="ru-RU" sz="2000" dirty="0" smtClean="0"/>
              <a:t>.</a:t>
            </a:r>
            <a:r>
              <a:rPr lang="en-GB" sz="2000" dirty="0" err="1" smtClean="0"/>
              <a:t>php</a:t>
            </a:r>
            <a:r>
              <a:rPr lang="ru-RU" sz="2000" dirty="0" smtClean="0"/>
              <a:t>?</a:t>
            </a:r>
            <a:r>
              <a:rPr lang="en-GB" sz="2000" dirty="0" smtClean="0"/>
              <a:t>c</a:t>
            </a:r>
            <a:r>
              <a:rPr lang="en-US" sz="2000" dirty="0" smtClean="0"/>
              <a:t>at</a:t>
            </a:r>
            <a:r>
              <a:rPr lang="ru-RU" sz="2000" dirty="0" smtClean="0"/>
              <a:t>=1&amp;</a:t>
            </a:r>
            <a:r>
              <a:rPr lang="en-US" sz="2000" dirty="0" smtClean="0"/>
              <a:t>page</a:t>
            </a:r>
            <a:r>
              <a:rPr lang="ru-RU" sz="2000" dirty="0" smtClean="0"/>
              <a:t>=11</a:t>
            </a:r>
            <a:r>
              <a:rPr lang="ru-RU" sz="2000" dirty="0" smtClean="0">
                <a:solidFill>
                  <a:srgbClr val="FF0000"/>
                </a:solidFill>
              </a:rPr>
              <a:t>&amp;</a:t>
            </a:r>
            <a:r>
              <a:rPr lang="en-US" sz="2000" b="1" dirty="0" err="1" smtClean="0">
                <a:solidFill>
                  <a:srgbClr val="FF0000"/>
                </a:solidFill>
              </a:rPr>
              <a:t>aa</a:t>
            </a:r>
            <a:r>
              <a:rPr lang="ru-RU" sz="2000" b="1" dirty="0" smtClean="0">
                <a:solidFill>
                  <a:srgbClr val="FF0000"/>
                </a:solidFill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</a:rPr>
              <a:t>bb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ru-RU" sz="800" dirty="0" smtClean="0"/>
          </a:p>
          <a:p>
            <a:pPr algn="ctr">
              <a:buFont typeface="Wingdings 3" pitchFamily="18" charset="2"/>
              <a:buNone/>
            </a:pPr>
            <a:r>
              <a:rPr lang="en-GB" sz="2000" dirty="0" smtClean="0"/>
              <a:t>http</a:t>
            </a:r>
            <a:r>
              <a:rPr lang="ru-RU" sz="2000" dirty="0" smtClean="0"/>
              <a:t>://</a:t>
            </a:r>
            <a:r>
              <a:rPr lang="en-GB" sz="2000" dirty="0" smtClean="0"/>
              <a:t>www</a:t>
            </a:r>
            <a:r>
              <a:rPr lang="ru-RU" sz="2000" dirty="0" smtClean="0"/>
              <a:t>.</a:t>
            </a:r>
            <a:r>
              <a:rPr lang="en-GB" sz="2000" dirty="0" smtClean="0"/>
              <a:t>site</a:t>
            </a:r>
            <a:r>
              <a:rPr lang="ru-RU" sz="2000" dirty="0" smtClean="0"/>
              <a:t>.</a:t>
            </a:r>
            <a:r>
              <a:rPr lang="en-GB" sz="2000" dirty="0" err="1" smtClean="0"/>
              <a:t>ru</a:t>
            </a:r>
            <a:r>
              <a:rPr lang="ru-RU" sz="2000" dirty="0" smtClean="0"/>
              <a:t>/</a:t>
            </a:r>
            <a:r>
              <a:rPr lang="en-GB" sz="2000" dirty="0" smtClean="0"/>
              <a:t>index</a:t>
            </a:r>
            <a:r>
              <a:rPr lang="ru-RU" sz="2000" dirty="0" smtClean="0"/>
              <a:t>.</a:t>
            </a:r>
            <a:r>
              <a:rPr lang="en-GB" sz="2000" dirty="0" err="1" smtClean="0"/>
              <a:t>php</a:t>
            </a:r>
            <a:r>
              <a:rPr lang="ru-RU" sz="2000" dirty="0" smtClean="0"/>
              <a:t>?</a:t>
            </a:r>
            <a:r>
              <a:rPr lang="en-GB" sz="2000" dirty="0" smtClean="0"/>
              <a:t>c</a:t>
            </a:r>
            <a:r>
              <a:rPr lang="en-US" sz="2000" dirty="0" smtClean="0"/>
              <a:t>at</a:t>
            </a:r>
            <a:r>
              <a:rPr lang="ru-RU" sz="2000" dirty="0" smtClean="0"/>
              <a:t>=1&amp;</a:t>
            </a:r>
            <a:r>
              <a:rPr lang="en-US" sz="2000" dirty="0" smtClean="0"/>
              <a:t>page</a:t>
            </a:r>
            <a:r>
              <a:rPr lang="ru-RU" sz="2000" dirty="0" smtClean="0"/>
              <a:t>=11</a:t>
            </a:r>
            <a:endParaRPr lang="en-US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endParaRPr lang="en-GB" sz="2000" dirty="0" smtClean="0"/>
          </a:p>
          <a:p>
            <a:pPr algn="ctr">
              <a:buFont typeface="Wingdings 3" pitchFamily="18" charset="2"/>
              <a:buNone/>
            </a:pPr>
            <a:r>
              <a:rPr lang="en-GB" sz="2000" dirty="0" smtClean="0"/>
              <a:t>http</a:t>
            </a:r>
            <a:r>
              <a:rPr lang="ru-RU" sz="2000" dirty="0" smtClean="0"/>
              <a:t>://</a:t>
            </a:r>
            <a:r>
              <a:rPr lang="en-GB" sz="2000" dirty="0" smtClean="0"/>
              <a:t>www</a:t>
            </a:r>
            <a:r>
              <a:rPr lang="ru-RU" sz="2000" dirty="0" smtClean="0"/>
              <a:t>.</a:t>
            </a:r>
            <a:r>
              <a:rPr lang="en-GB" sz="2000" dirty="0" smtClean="0"/>
              <a:t>site</a:t>
            </a:r>
            <a:r>
              <a:rPr lang="ru-RU" sz="2000" dirty="0" smtClean="0"/>
              <a:t>.</a:t>
            </a:r>
            <a:r>
              <a:rPr lang="en-GB" sz="2000" dirty="0" err="1" smtClean="0"/>
              <a:t>ru</a:t>
            </a:r>
            <a:r>
              <a:rPr lang="ru-RU" sz="2000" dirty="0" smtClean="0"/>
              <a:t>/</a:t>
            </a:r>
            <a:r>
              <a:rPr lang="en-GB" sz="2000" dirty="0" smtClean="0"/>
              <a:t>index</a:t>
            </a:r>
            <a:r>
              <a:rPr lang="ru-RU" sz="2000" dirty="0" smtClean="0"/>
              <a:t>.</a:t>
            </a:r>
            <a:r>
              <a:rPr lang="en-GB" sz="2000" dirty="0" err="1" smtClean="0"/>
              <a:t>php</a:t>
            </a:r>
            <a:r>
              <a:rPr lang="ru-RU" sz="2000" dirty="0" smtClean="0"/>
              <a:t>?</a:t>
            </a:r>
            <a:r>
              <a:rPr lang="en-GB" sz="2000" dirty="0" smtClean="0"/>
              <a:t>c</a:t>
            </a:r>
            <a:r>
              <a:rPr lang="en-US" sz="2000" dirty="0" smtClean="0"/>
              <a:t>at</a:t>
            </a:r>
            <a:r>
              <a:rPr lang="ru-RU" sz="2000" dirty="0" smtClean="0"/>
              <a:t>=1&amp;</a:t>
            </a:r>
            <a:r>
              <a:rPr lang="en-US" sz="2000" dirty="0" smtClean="0"/>
              <a:t>page</a:t>
            </a:r>
            <a:r>
              <a:rPr lang="ru-RU" sz="2000" dirty="0" smtClean="0"/>
              <a:t>=11&amp;</a:t>
            </a:r>
            <a:r>
              <a:rPr lang="en-US" sz="2000" b="1" dirty="0" err="1" smtClean="0"/>
              <a:t>aa</a:t>
            </a:r>
            <a:r>
              <a:rPr lang="ru-RU" sz="2000" b="1" dirty="0" smtClean="0"/>
              <a:t>=</a:t>
            </a:r>
            <a:r>
              <a:rPr lang="en-US" sz="2000" b="1" dirty="0" smtClean="0"/>
              <a:t>bb</a:t>
            </a:r>
            <a:endParaRPr lang="ru-RU" sz="2000" dirty="0" smtClean="0"/>
          </a:p>
          <a:p>
            <a:pPr algn="ctr">
              <a:buFont typeface="Wingdings 3" pitchFamily="18" charset="2"/>
              <a:buNone/>
            </a:pPr>
            <a:endParaRPr lang="en-US" sz="2000" dirty="0" smtClean="0"/>
          </a:p>
          <a:p>
            <a:endParaRPr lang="ru-RU" dirty="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l="12820" t="10068" r="3845" b="11913"/>
          <a:stretch>
            <a:fillRect/>
          </a:stretch>
        </p:blipFill>
        <p:spPr bwMode="auto">
          <a:xfrm>
            <a:off x="1928813" y="1000125"/>
            <a:ext cx="5572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 l="12820" t="7550" r="3845" b="11913"/>
          <a:stretch>
            <a:fillRect/>
          </a:stretch>
        </p:blipFill>
        <p:spPr bwMode="auto">
          <a:xfrm>
            <a:off x="1928813" y="3786188"/>
            <a:ext cx="5572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14480" y="2143116"/>
            <a:ext cx="6000792" cy="100013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14480" y="5572140"/>
            <a:ext cx="6000792" cy="571504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Группа </a:t>
            </a:r>
            <a:r>
              <a:rPr lang="en-US" sz="3200" b="1" dirty="0" smtClean="0">
                <a:solidFill>
                  <a:srgbClr val="00B050"/>
                </a:solidFill>
              </a:rPr>
              <a:t>2</a:t>
            </a:r>
            <a:r>
              <a:rPr lang="ru-RU" sz="3200" b="1" dirty="0" smtClean="0">
                <a:solidFill>
                  <a:srgbClr val="00B050"/>
                </a:solidFill>
              </a:rPr>
              <a:t>. Свойства страницы/сайта</a:t>
            </a:r>
            <a:r>
              <a:rPr lang="en-US" sz="3200" b="1" dirty="0" smtClean="0">
                <a:solidFill>
                  <a:srgbClr val="00B050"/>
                </a:solidFill>
              </a:rPr>
              <a:t>: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r>
              <a:rPr lang="ru-RU" b="1" dirty="0" smtClean="0"/>
              <a:t>2.1. Наличие </a:t>
            </a:r>
            <a:r>
              <a:rPr lang="ru-RU" b="1" dirty="0" err="1" smtClean="0"/>
              <a:t>спам-ссылок</a:t>
            </a:r>
            <a:r>
              <a:rPr lang="ru-RU" b="1" dirty="0" smtClean="0"/>
              <a:t> на сайте.</a:t>
            </a:r>
          </a:p>
          <a:p>
            <a:r>
              <a:rPr lang="ru-RU" b="1" dirty="0" smtClean="0"/>
              <a:t>2.2. Наличие </a:t>
            </a:r>
            <a:r>
              <a:rPr lang="ru-RU" b="1" dirty="0" err="1" smtClean="0"/>
              <a:t>спам-ссылок</a:t>
            </a:r>
            <a:r>
              <a:rPr lang="ru-RU" b="1" dirty="0" smtClean="0"/>
              <a:t> на странице.</a:t>
            </a: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2.3</a:t>
            </a:r>
            <a:r>
              <a:rPr lang="ru-RU" b="1" dirty="0" smtClean="0"/>
              <a:t>. На сайте есть информация о том, как можно купить ссылки</a:t>
            </a:r>
            <a:endParaRPr lang="ru-RU" dirty="0" smtClean="0"/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4477" r="2263"/>
          <a:stretch>
            <a:fillRect/>
          </a:stretch>
        </p:blipFill>
        <p:spPr bwMode="auto">
          <a:xfrm>
            <a:off x="1928813" y="2500313"/>
            <a:ext cx="4572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643042" y="5000636"/>
            <a:ext cx="4929222" cy="571504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2.4. Наличие на сайте признаков кода рекламных брокеров</a:t>
            </a:r>
          </a:p>
          <a:p>
            <a:r>
              <a:rPr lang="ru-RU" b="1" dirty="0" smtClean="0"/>
              <a:t>2.5. Наличие на странице признаков кода рекламных брокеров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2000" i="1" dirty="0" smtClean="0"/>
              <a:t>&lt;b&gt;Warning&lt;/b&gt;:  </a:t>
            </a:r>
            <a:r>
              <a:rPr lang="en-US" sz="2000" i="1" dirty="0" err="1" smtClean="0"/>
              <a:t>mysql_connect</a:t>
            </a:r>
            <a:r>
              <a:rPr lang="en-US" sz="2000" i="1" dirty="0" smtClean="0"/>
              <a:t>(): Too many connections in</a:t>
            </a:r>
          </a:p>
          <a:p>
            <a:pPr>
              <a:buNone/>
            </a:pPr>
            <a:r>
              <a:rPr lang="en-US" sz="2000" i="1" dirty="0" smtClean="0"/>
              <a:t>&lt;b&gt;/home/</a:t>
            </a:r>
            <a:r>
              <a:rPr lang="en-US" sz="2000" i="1" dirty="0" err="1" smtClean="0">
                <a:solidFill>
                  <a:srgbClr val="FF0000"/>
                </a:solidFill>
              </a:rPr>
              <a:t>clx</a:t>
            </a:r>
            <a:r>
              <a:rPr lang="en-US" sz="2000" i="1" dirty="0" smtClean="0"/>
              <a:t>/inc/conf.inc&lt;/b&gt; on line &lt;b&gt;56&lt;/b&gt;&lt;</a:t>
            </a:r>
            <a:r>
              <a:rPr lang="en-US" sz="2000" i="1" dirty="0" err="1" smtClean="0"/>
              <a:t>br</a:t>
            </a:r>
            <a:r>
              <a:rPr lang="en-US" sz="2000" i="1" dirty="0" smtClean="0"/>
              <a:t> /&gt;</a:t>
            </a:r>
          </a:p>
          <a:p>
            <a:endParaRPr lang="ru-RU" b="1" dirty="0" smtClean="0"/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GB" sz="2400" i="1" dirty="0" smtClean="0"/>
          </a:p>
          <a:p>
            <a:pPr>
              <a:buFont typeface="Wingdings 3" pitchFamily="18" charset="2"/>
              <a:buNone/>
            </a:pPr>
            <a:r>
              <a:rPr lang="en-GB" sz="2400" i="1" dirty="0" smtClean="0"/>
              <a:t>&lt;a</a:t>
            </a:r>
            <a:r>
              <a:rPr lang="en-GB" sz="2400" b="1" i="1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class=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prospero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 err="1" smtClean="0"/>
              <a:t>href</a:t>
            </a:r>
            <a:r>
              <a:rPr lang="en-GB" sz="2400" i="1" dirty="0" smtClean="0"/>
              <a:t>="http://www.logipark.ru"&gt;</a:t>
            </a:r>
            <a:r>
              <a:rPr lang="en-GB" sz="2400" i="1" dirty="0" err="1" smtClean="0"/>
              <a:t>таможенное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оформление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Япония</a:t>
            </a:r>
            <a:r>
              <a:rPr lang="en-GB" sz="2400" i="1" dirty="0" smtClean="0"/>
              <a:t>&lt;/a&gt; </a:t>
            </a:r>
            <a:endParaRPr lang="ru-RU" sz="2400" dirty="0" smtClean="0"/>
          </a:p>
          <a:p>
            <a:pPr>
              <a:buFont typeface="Wingdings 3" pitchFamily="18" charset="2"/>
              <a:buNone/>
            </a:pPr>
            <a:r>
              <a:rPr lang="ru-RU" sz="2400" i="1" dirty="0" smtClean="0"/>
              <a:t>&lt;</a:t>
            </a:r>
            <a:r>
              <a:rPr lang="en-GB" sz="2400" i="1" dirty="0" smtClean="0"/>
              <a:t>a </a:t>
            </a:r>
            <a:r>
              <a:rPr lang="en-GB" sz="2400" b="1" i="1" dirty="0" smtClean="0">
                <a:solidFill>
                  <a:srgbClr val="FF0000"/>
                </a:solidFill>
              </a:rPr>
              <a:t>class</a:t>
            </a:r>
            <a:r>
              <a:rPr lang="ru-RU" sz="2400" b="1" i="1" dirty="0" smtClean="0">
                <a:solidFill>
                  <a:srgbClr val="FF0000"/>
                </a:solidFill>
              </a:rPr>
              <a:t>=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prospero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 err="1" smtClean="0"/>
              <a:t>href</a:t>
            </a:r>
            <a:r>
              <a:rPr lang="ru-RU" sz="2400" i="1" dirty="0" smtClean="0"/>
              <a:t>="</a:t>
            </a:r>
            <a:r>
              <a:rPr lang="en-GB" sz="2400" i="1" dirty="0" smtClean="0"/>
              <a:t>http</a:t>
            </a:r>
            <a:r>
              <a:rPr lang="ru-RU" sz="2400" i="1" dirty="0" smtClean="0"/>
              <a:t>://</a:t>
            </a:r>
            <a:r>
              <a:rPr lang="en-GB" sz="2400" i="1" dirty="0" smtClean="0"/>
              <a:t>www</a:t>
            </a:r>
            <a:r>
              <a:rPr lang="ru-RU" sz="2400" i="1" dirty="0" smtClean="0"/>
              <a:t>.</a:t>
            </a:r>
            <a:r>
              <a:rPr lang="en-GB" sz="2400" i="1" dirty="0" err="1" smtClean="0"/>
              <a:t>svadbaexclusive</a:t>
            </a:r>
            <a:r>
              <a:rPr lang="ru-RU" sz="2400" i="1" dirty="0" smtClean="0"/>
              <a:t>.</a:t>
            </a:r>
            <a:r>
              <a:rPr lang="en-GB" sz="2400" i="1" dirty="0" smtClean="0"/>
              <a:t>com</a:t>
            </a:r>
            <a:r>
              <a:rPr lang="ru-RU" sz="2400" i="1" dirty="0" smtClean="0"/>
              <a:t>/"&gt;</a:t>
            </a:r>
            <a:r>
              <a:rPr lang="ru-RU" sz="2400" i="1" dirty="0" err="1" smtClean="0"/>
              <a:t>ЗАГСы</a:t>
            </a:r>
            <a:r>
              <a:rPr lang="ru-RU" sz="2400" i="1" dirty="0" smtClean="0"/>
              <a:t> Москвы, организация свадьбы в Москве&lt;/</a:t>
            </a:r>
            <a:r>
              <a:rPr lang="en-GB" sz="2400" i="1" dirty="0" smtClean="0"/>
              <a:t>a</a:t>
            </a:r>
            <a:r>
              <a:rPr lang="ru-RU" sz="2400" i="1" dirty="0" smtClean="0"/>
              <a:t>&gt;  </a:t>
            </a: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sz="2400" b="1" i="1" dirty="0" smtClean="0"/>
          </a:p>
          <a:p>
            <a:pPr>
              <a:buFont typeface="Wingdings 3" pitchFamily="18" charset="2"/>
              <a:buNone/>
            </a:pPr>
            <a:r>
              <a:rPr lang="ru-RU" sz="2400" b="1" i="1" dirty="0" smtClean="0"/>
              <a:t>&lt;!--</a:t>
            </a:r>
            <a:r>
              <a:rPr lang="en-US" sz="2400" b="1" i="1" dirty="0" smtClean="0"/>
              <a:t>from cache</a:t>
            </a:r>
            <a:r>
              <a:rPr lang="ru-RU" sz="2400" i="1" dirty="0" smtClean="0"/>
              <a:t> 14:18:25 13.04.2008--&gt;</a:t>
            </a:r>
            <a:endParaRPr lang="ru-RU" sz="2400" dirty="0" smtClean="0"/>
          </a:p>
          <a:p>
            <a:pPr>
              <a:buFont typeface="Wingdings 3" pitchFamily="18" charset="2"/>
              <a:buNone/>
            </a:pPr>
            <a:r>
              <a:rPr lang="ru-RU" sz="2400" i="1" dirty="0" smtClean="0"/>
              <a:t>&lt;</a:t>
            </a:r>
            <a:r>
              <a:rPr lang="en-US" sz="2400" i="1" dirty="0" smtClean="0"/>
              <a:t>a </a:t>
            </a:r>
            <a:r>
              <a:rPr lang="en-US" sz="2400" i="1" dirty="0" err="1" smtClean="0"/>
              <a:t>href</a:t>
            </a:r>
            <a:r>
              <a:rPr lang="ru-RU" sz="2400" i="1" dirty="0" smtClean="0"/>
              <a:t>="</a:t>
            </a:r>
            <a:r>
              <a:rPr lang="en-US" sz="2400" i="1" dirty="0" smtClean="0"/>
              <a:t>http</a:t>
            </a:r>
            <a:r>
              <a:rPr lang="ru-RU" sz="2400" i="1" dirty="0" smtClean="0"/>
              <a:t>://</a:t>
            </a:r>
            <a:r>
              <a:rPr lang="en-US" sz="2400" i="1" dirty="0" smtClean="0"/>
              <a:t>www</a:t>
            </a:r>
            <a:r>
              <a:rPr lang="ru-RU" sz="2400" i="1" dirty="0" smtClean="0"/>
              <a:t>.</a:t>
            </a:r>
            <a:r>
              <a:rPr lang="en-US" sz="2400" i="1" dirty="0" err="1" smtClean="0"/>
              <a:t>clinicsex</a:t>
            </a:r>
            <a:r>
              <a:rPr lang="ru-RU" sz="2400" i="1" dirty="0" smtClean="0"/>
              <a:t>.</a:t>
            </a:r>
            <a:r>
              <a:rPr lang="en-US" sz="2400" i="1" dirty="0" err="1" smtClean="0"/>
              <a:t>ru</a:t>
            </a:r>
            <a:r>
              <a:rPr lang="ru-RU" sz="2400" i="1" dirty="0" smtClean="0"/>
              <a:t>/" </a:t>
            </a:r>
            <a:r>
              <a:rPr lang="en-US" sz="2400" i="1" dirty="0" smtClean="0"/>
              <a:t>target</a:t>
            </a:r>
            <a:r>
              <a:rPr lang="ru-RU" sz="2400" i="1" dirty="0" smtClean="0"/>
              <a:t>=_</a:t>
            </a:r>
            <a:r>
              <a:rPr lang="en-US" sz="2400" i="1" dirty="0" smtClean="0"/>
              <a:t>blank</a:t>
            </a:r>
            <a:r>
              <a:rPr lang="ru-RU" sz="2400" i="1" dirty="0" smtClean="0"/>
              <a:t>&gt;</a:t>
            </a:r>
            <a:r>
              <a:rPr lang="ru-RU" sz="2400" i="1" dirty="0" err="1" smtClean="0"/>
              <a:t>цитомегаловирус</a:t>
            </a:r>
            <a:r>
              <a:rPr lang="ru-RU" sz="2400" i="1" dirty="0" smtClean="0"/>
              <a:t> затем </a:t>
            </a:r>
            <a:r>
              <a:rPr lang="ru-RU" sz="2400" i="1" dirty="0" err="1" smtClean="0"/>
              <a:t>гарднереллез</a:t>
            </a:r>
            <a:r>
              <a:rPr lang="ru-RU" sz="2400" i="1" dirty="0" smtClean="0"/>
              <a:t> анализы мочи&lt;/</a:t>
            </a:r>
            <a:r>
              <a:rPr lang="en-US" sz="2400" i="1" dirty="0" smtClean="0"/>
              <a:t>a</a:t>
            </a:r>
            <a:r>
              <a:rPr lang="ru-RU" sz="2400" i="1" dirty="0" smtClean="0"/>
              <a:t>&gt;</a:t>
            </a:r>
            <a:r>
              <a:rPr lang="en-US" sz="2400" i="1" dirty="0" smtClean="0"/>
              <a:t> </a:t>
            </a:r>
            <a:endParaRPr lang="ru-RU" sz="2400" dirty="0" smtClean="0"/>
          </a:p>
          <a:p>
            <a:pPr>
              <a:buFont typeface="Wingdings 3" pitchFamily="18" charset="2"/>
              <a:buNone/>
            </a:pPr>
            <a:r>
              <a:rPr lang="ru-RU" sz="2400" i="1" dirty="0" smtClean="0"/>
              <a:t>&lt;</a:t>
            </a:r>
            <a:r>
              <a:rPr lang="en-US" sz="2400" i="1" dirty="0" smtClean="0"/>
              <a:t>a </a:t>
            </a:r>
            <a:r>
              <a:rPr lang="en-US" sz="2400" i="1" dirty="0" err="1" smtClean="0"/>
              <a:t>href</a:t>
            </a:r>
            <a:r>
              <a:rPr lang="ru-RU" sz="2400" i="1" dirty="0" smtClean="0"/>
              <a:t>="</a:t>
            </a:r>
            <a:r>
              <a:rPr lang="en-US" sz="2400" i="1" dirty="0" smtClean="0"/>
              <a:t>http</a:t>
            </a:r>
            <a:r>
              <a:rPr lang="ru-RU" sz="2400" i="1" dirty="0" smtClean="0"/>
              <a:t>://</a:t>
            </a:r>
            <a:r>
              <a:rPr lang="en-US" sz="2400" i="1" dirty="0" err="1" smtClean="0"/>
              <a:t>zemnovosti</a:t>
            </a:r>
            <a:r>
              <a:rPr lang="ru-RU" sz="2400" i="1" dirty="0" smtClean="0"/>
              <a:t>.</a:t>
            </a:r>
            <a:r>
              <a:rPr lang="en-US" sz="2400" i="1" dirty="0" err="1" smtClean="0"/>
              <a:t>ru</a:t>
            </a:r>
            <a:r>
              <a:rPr lang="ru-RU" sz="2400" i="1" dirty="0" smtClean="0"/>
              <a:t>" </a:t>
            </a:r>
            <a:r>
              <a:rPr lang="en-US" sz="2400" i="1" dirty="0" smtClean="0"/>
              <a:t>target</a:t>
            </a:r>
            <a:r>
              <a:rPr lang="ru-RU" sz="2400" i="1" dirty="0" smtClean="0"/>
              <a:t>=_</a:t>
            </a:r>
            <a:r>
              <a:rPr lang="en-US" sz="2400" i="1" dirty="0" smtClean="0"/>
              <a:t>blank</a:t>
            </a:r>
            <a:r>
              <a:rPr lang="ru-RU" sz="2400" i="1" dirty="0" smtClean="0"/>
              <a:t>&gt;Статьи земельная тематика&lt;/</a:t>
            </a:r>
            <a:r>
              <a:rPr lang="en-US" sz="2400" i="1" dirty="0" smtClean="0"/>
              <a:t>a</a:t>
            </a:r>
            <a:r>
              <a:rPr lang="ru-RU" sz="2400" i="1" dirty="0" smtClean="0"/>
              <a:t>&gt;</a:t>
            </a:r>
            <a:endParaRPr lang="ru-RU" sz="2400" dirty="0" smtClean="0"/>
          </a:p>
          <a:p>
            <a:pPr>
              <a:buFont typeface="Wingdings 3" pitchFamily="18" charset="2"/>
              <a:buNone/>
            </a:pPr>
            <a:r>
              <a:rPr lang="ru-RU" sz="2400" b="1" i="1" dirty="0" smtClean="0"/>
              <a:t>&lt;!--/</a:t>
            </a:r>
            <a:r>
              <a:rPr lang="en-US" sz="2400" b="1" i="1" dirty="0" smtClean="0"/>
              <a:t>from cache</a:t>
            </a:r>
            <a:r>
              <a:rPr lang="ru-RU" sz="2400" b="1" i="1" dirty="0" smtClean="0"/>
              <a:t>--&gt;  </a:t>
            </a: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None/>
              <a:defRPr/>
            </a:pPr>
            <a:r>
              <a:rPr lang="ru-RU" sz="2800" b="1" dirty="0" smtClean="0"/>
              <a:t>  Поисковый спам - </a:t>
            </a:r>
            <a:r>
              <a:rPr lang="ru-RU" sz="2800" dirty="0" smtClean="0"/>
              <a:t>попытки манипулирования поисковыми системами с целью достижения сайтом более высоких позиций в результатах поиска по пользовательским запросам.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Спам </a:t>
            </a:r>
            <a:r>
              <a:rPr lang="ru-RU" sz="2800" b="1" dirty="0" smtClean="0">
                <a:solidFill>
                  <a:srgbClr val="0070C0"/>
                </a:solidFill>
              </a:rPr>
              <a:t>содержания (</a:t>
            </a:r>
            <a:r>
              <a:rPr lang="ru-RU" sz="2800" b="1" dirty="0" err="1" smtClean="0">
                <a:solidFill>
                  <a:srgbClr val="0070C0"/>
                </a:solidFill>
              </a:rPr>
              <a:t>контента</a:t>
            </a:r>
            <a:r>
              <a:rPr lang="ru-RU" sz="2800" b="1" dirty="0" smtClean="0">
                <a:solidFill>
                  <a:srgbClr val="0070C0"/>
                </a:solidFill>
              </a:rPr>
              <a:t>) </a:t>
            </a:r>
            <a:r>
              <a:rPr lang="ru-RU" sz="2800" dirty="0" smtClean="0"/>
              <a:t>- методы искусственного добавления ключевых слов на страницу (в заголовки, </a:t>
            </a:r>
            <a:r>
              <a:rPr lang="ru-RU" sz="2800" dirty="0" err="1" smtClean="0"/>
              <a:t>метатеги</a:t>
            </a:r>
            <a:r>
              <a:rPr lang="ru-RU" sz="2800" dirty="0" smtClean="0"/>
              <a:t>, тексты ссылок, названия URL и текст страниц</a:t>
            </a:r>
            <a:r>
              <a:rPr lang="ru-RU" sz="2800" dirty="0" smtClean="0"/>
              <a:t>). </a:t>
            </a: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Ссылочный спам </a:t>
            </a:r>
            <a:r>
              <a:rPr lang="ru-RU" sz="2800" dirty="0" smtClean="0"/>
              <a:t>- формирование ссылочных структур, способных повлиять на алгоритмы работы поисковых систем.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Поисковый спам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2.6. Наличие на сайте ссылки на рекламного брокера.</a:t>
            </a:r>
          </a:p>
          <a:p>
            <a:r>
              <a:rPr lang="ru-RU" b="1" dirty="0" smtClean="0"/>
              <a:t>2.7. Наличие на странице ссылки на рекламного брокера.</a:t>
            </a:r>
            <a:endParaRPr lang="en-US" b="1" dirty="0" smtClean="0"/>
          </a:p>
          <a:p>
            <a:endParaRPr lang="en-US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l="43164" t="89250" r="26660" b="4390"/>
          <a:stretch>
            <a:fillRect/>
          </a:stretch>
        </p:blipFill>
        <p:spPr bwMode="auto">
          <a:xfrm>
            <a:off x="785813" y="3689359"/>
            <a:ext cx="7429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357290" y="3643314"/>
            <a:ext cx="6858048" cy="500066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2.8. Отношение числа внешних ссылок на странице к среднему числу внешних ссылок на сайте.</a:t>
            </a:r>
          </a:p>
          <a:p>
            <a:r>
              <a:rPr lang="ru-RU" b="1" dirty="0" smtClean="0"/>
              <a:t>2.9. Процент </a:t>
            </a:r>
            <a:r>
              <a:rPr lang="ru-RU" b="1" dirty="0" err="1" smtClean="0"/>
              <a:t>контента</a:t>
            </a:r>
            <a:r>
              <a:rPr lang="ru-RU" b="1" dirty="0" smtClean="0"/>
              <a:t> страницы, занятого внешними ссылками.</a:t>
            </a:r>
          </a:p>
          <a:p>
            <a:r>
              <a:rPr lang="ru-RU" b="1" dirty="0" smtClean="0"/>
              <a:t>2.10. Совпадение IP-адресов сайтов.</a:t>
            </a:r>
          </a:p>
          <a:p>
            <a:r>
              <a:rPr lang="ru-RU" b="1" dirty="0" smtClean="0"/>
              <a:t>2.11. Совпадение контактных </a:t>
            </a:r>
            <a:r>
              <a:rPr lang="ru-RU" b="1" dirty="0" err="1" smtClean="0"/>
              <a:t>E-mail</a:t>
            </a:r>
            <a:r>
              <a:rPr lang="ru-RU" b="1" dirty="0" smtClean="0"/>
              <a:t> сайтов.</a:t>
            </a:r>
          </a:p>
          <a:p>
            <a:endParaRPr lang="en-US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Признаки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357158" y="1481138"/>
            <a:ext cx="8329642" cy="4525962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 В качестве тестовых наборов использовалась собственная коллекция </a:t>
            </a:r>
            <a:r>
              <a:rPr lang="ru-RU" dirty="0" smtClean="0">
                <a:solidFill>
                  <a:srgbClr val="0070C0"/>
                </a:solidFill>
              </a:rPr>
              <a:t>RV</a:t>
            </a:r>
            <a:r>
              <a:rPr lang="ru-RU" dirty="0" smtClean="0"/>
              <a:t>, коллекции 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ru-RU" dirty="0" err="1" smtClean="0">
                <a:solidFill>
                  <a:srgbClr val="0070C0"/>
                </a:solidFill>
              </a:rPr>
              <a:t>arod.ru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 err="1" smtClean="0">
                <a:solidFill>
                  <a:srgbClr val="0070C0"/>
                </a:solidFill>
              </a:rPr>
              <a:t>By.Web</a:t>
            </a:r>
            <a:r>
              <a:rPr lang="ru-RU" dirty="0" smtClean="0"/>
              <a:t> семинара РОМИП. В каждой коллекции были выделены ссылки, для которых установлены метки </a:t>
            </a:r>
            <a:r>
              <a:rPr lang="ru-RU" dirty="0" smtClean="0">
                <a:solidFill>
                  <a:srgbClr val="0070C0"/>
                </a:solidFill>
              </a:rPr>
              <a:t>“спам”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0070C0"/>
                </a:solidFill>
              </a:rPr>
              <a:t>“не спам”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Набор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В коллекцию </a:t>
            </a:r>
            <a:r>
              <a:rPr lang="ru-RU" dirty="0" smtClean="0">
                <a:solidFill>
                  <a:srgbClr val="0070C0"/>
                </a:solidFill>
              </a:rPr>
              <a:t>RV</a:t>
            </a:r>
            <a:r>
              <a:rPr lang="ru-RU" dirty="0" smtClean="0"/>
              <a:t> вошли ссылки с 20 сайтов, размещающих </a:t>
            </a:r>
            <a:r>
              <a:rPr lang="ru-RU" dirty="0" err="1" smtClean="0"/>
              <a:t>спам-ссылки</a:t>
            </a:r>
            <a:r>
              <a:rPr lang="ru-RU" dirty="0" smtClean="0"/>
              <a:t> (информация о местах размещения платных ссылок были предоставлены нам владельцами сайтов). Число страниц на каждом сайте – от 100 до 5000. Всего было размечено (в автоматическом режиме) 23000 </a:t>
            </a:r>
            <a:r>
              <a:rPr lang="ru-RU" dirty="0" err="1" smtClean="0"/>
              <a:t>спам-ссылок</a:t>
            </a:r>
            <a:r>
              <a:rPr lang="ru-RU" dirty="0" smtClean="0"/>
              <a:t> и 8000 обычных ссылок.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Набор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Коллекция </a:t>
            </a:r>
            <a:r>
              <a:rPr lang="en-US" dirty="0" smtClean="0">
                <a:solidFill>
                  <a:srgbClr val="0070C0"/>
                </a:solidFill>
              </a:rPr>
              <a:t>N</a:t>
            </a:r>
            <a:r>
              <a:rPr lang="ru-RU" dirty="0" err="1" smtClean="0">
                <a:solidFill>
                  <a:srgbClr val="0070C0"/>
                </a:solidFill>
              </a:rPr>
              <a:t>arod.ru</a:t>
            </a:r>
            <a:r>
              <a:rPr lang="ru-RU" dirty="0" smtClean="0"/>
              <a:t> содержит сайты 2003 года, когда ссылочный спам только начинал свое массовое распространение (первая биржа ссылок </a:t>
            </a:r>
            <a:r>
              <a:rPr lang="en-US" dirty="0" err="1" smtClean="0"/>
              <a:t>clx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 появилась в середине 2002 года) и в ней отсутствуют некоторые признаки ссылочного спама. Мы произвольно выбрали из коллекции набор страниц, на которых вручную провели разметку ссылок. Всего было размечено 2000 ссылок, из которых </a:t>
            </a:r>
            <a:r>
              <a:rPr lang="ru-RU" dirty="0" err="1" smtClean="0"/>
              <a:t>спам-ссылок</a:t>
            </a:r>
            <a:r>
              <a:rPr lang="ru-RU" dirty="0" smtClean="0"/>
              <a:t> 500, обычных ссылок 1500.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Набор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Коллекция </a:t>
            </a:r>
            <a:r>
              <a:rPr lang="ru-RU" dirty="0" err="1" smtClean="0">
                <a:solidFill>
                  <a:srgbClr val="0070C0"/>
                </a:solidFill>
              </a:rPr>
              <a:t>By.Web</a:t>
            </a:r>
            <a:r>
              <a:rPr lang="ru-RU" dirty="0" smtClean="0"/>
              <a:t> оказалась более современной и интересной. В ней ссылочный спам представлен достаточно ярко и разносторонне. Из-за ограниченности в ресурсах, мы выбрали по 3500 спам и обычных ссылок.</a:t>
            </a:r>
          </a:p>
          <a:p>
            <a:pPr algn="just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Набор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Для исследований использовался пакет </a:t>
            </a:r>
            <a:r>
              <a:rPr lang="ru-RU" sz="2800" dirty="0" err="1" smtClean="0"/>
              <a:t>SVM-Light</a:t>
            </a:r>
            <a:r>
              <a:rPr lang="ru-RU" sz="2800" dirty="0" smtClean="0"/>
              <a:t> с линейным ядром и параметрами по умолчанию. </a:t>
            </a:r>
          </a:p>
          <a:p>
            <a:pPr algn="just"/>
            <a:r>
              <a:rPr lang="ru-RU" sz="2800" dirty="0" smtClean="0"/>
              <a:t>Для коллекции RV были выбраны 4000 ссылок для обучения (по 2000 спам и не спам). Для классификации было использовано 21000 спам и 6000 не спам ссылок.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Для коллекции </a:t>
            </a:r>
            <a:r>
              <a:rPr lang="en-US" sz="2800" dirty="0" err="1" smtClean="0">
                <a:solidFill>
                  <a:srgbClr val="0070C0"/>
                </a:solidFill>
              </a:rPr>
              <a:t>Narod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r>
              <a:rPr lang="en-US" sz="2800" dirty="0" err="1" smtClean="0">
                <a:solidFill>
                  <a:srgbClr val="0070C0"/>
                </a:solidFill>
              </a:rPr>
              <a:t>ru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были выбраны 200 ссылок для обучения (по 100 спам и не спам). Для классификации было использовано 400 </a:t>
            </a:r>
            <a:r>
              <a:rPr lang="ru-RU" sz="2800" dirty="0" err="1" smtClean="0"/>
              <a:t>спам-ссылок</a:t>
            </a:r>
            <a:r>
              <a:rPr lang="ru-RU" sz="2800" dirty="0" smtClean="0"/>
              <a:t> и 1400 не спам.</a:t>
            </a:r>
          </a:p>
          <a:p>
            <a:pPr algn="just"/>
            <a:r>
              <a:rPr lang="ru-RU" sz="2800" dirty="0" smtClean="0"/>
              <a:t>Для коллекции </a:t>
            </a:r>
            <a:r>
              <a:rPr lang="ru-RU" sz="2800" dirty="0" err="1" smtClean="0">
                <a:solidFill>
                  <a:srgbClr val="0070C0"/>
                </a:solidFill>
              </a:rPr>
              <a:t>By.Web</a:t>
            </a:r>
            <a:r>
              <a:rPr lang="ru-RU" sz="2800" dirty="0" smtClean="0"/>
              <a:t> были выбраны по 1750 спам и не спам ссылок для обучения. Для классификации было использовано также по 1750 ссылок (всего 3500).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071563" y="1785938"/>
          <a:ext cx="5643562" cy="742950"/>
        </p:xfrm>
        <a:graphic>
          <a:graphicData uri="http://schemas.openxmlformats.org/presentationml/2006/ole">
            <p:oleObj spid="_x0000_s1026" name="Формула" r:id="rId3" imgW="2895600" imgH="381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71563" y="2643188"/>
          <a:ext cx="5715000" cy="755650"/>
        </p:xfrm>
        <a:graphic>
          <a:graphicData uri="http://schemas.openxmlformats.org/presentationml/2006/ole">
            <p:oleObj spid="_x0000_s1027" name="Формула" r:id="rId4" imgW="2806700" imgH="368300" progId="Equation.3">
              <p:embed/>
            </p:oleObj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1071563" y="3429000"/>
          <a:ext cx="4786312" cy="987425"/>
        </p:xfrm>
        <a:graphic>
          <a:graphicData uri="http://schemas.openxmlformats.org/presentationml/2006/ole">
            <p:oleObj spid="_x0000_s1028" name="Формула" r:id="rId5" imgW="2400300" imgH="495300" progId="Equation.3">
              <p:embed/>
            </p:oleObj>
          </a:graphicData>
        </a:graphic>
      </p:graphicFrame>
      <p:graphicFrame>
        <p:nvGraphicFramePr>
          <p:cNvPr id="1029" name="Object 1"/>
          <p:cNvGraphicFramePr>
            <a:graphicFrameLocks noChangeAspect="1"/>
          </p:cNvGraphicFramePr>
          <p:nvPr/>
        </p:nvGraphicFramePr>
        <p:xfrm>
          <a:off x="1071563" y="4429125"/>
          <a:ext cx="4643437" cy="954088"/>
        </p:xfrm>
        <a:graphic>
          <a:graphicData uri="http://schemas.openxmlformats.org/presentationml/2006/ole">
            <p:oleObj spid="_x0000_s1029" name="Формула" r:id="rId6" imgW="2413000" imgH="495300" progId="Equation.3">
              <p:embed/>
            </p:oleObj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1071563" y="26431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214554"/>
          <a:ext cx="6858047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57454"/>
                <a:gridCol w="1428760"/>
                <a:gridCol w="1500198"/>
                <a:gridCol w="157163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RV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Narod.ru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By.Web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Precision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0.95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0.53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0.72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Recall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0.87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0.77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FalseSpam</a:t>
                      </a:r>
                      <a:endParaRPr lang="ru-RU" b="1" i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0.20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0.3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FalseNotSmap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</a:t>
                      </a:r>
                      <a:endParaRPr lang="ru-RU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8358" marR="118358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Обмен ссылками и создание ферм ссылок.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smtClean="0"/>
              <a:t>Автоматизированные средства массового размещения ссылок</a:t>
            </a:r>
            <a:r>
              <a:rPr lang="en-US" sz="2800" dirty="0" smtClean="0"/>
              <a:t>:</a:t>
            </a:r>
          </a:p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специализированные программные продукты</a:t>
            </a:r>
            <a:r>
              <a:rPr lang="en-US" sz="2800" dirty="0" smtClean="0"/>
              <a:t> (</a:t>
            </a:r>
            <a:r>
              <a:rPr lang="ru-RU" sz="2800" dirty="0" err="1" smtClean="0"/>
              <a:t>Allsubmitter</a:t>
            </a:r>
            <a:r>
              <a:rPr lang="en-US" sz="2800" dirty="0" smtClean="0"/>
              <a:t> </a:t>
            </a:r>
            <a:r>
              <a:rPr lang="ru-RU" sz="2800" dirty="0" smtClean="0"/>
              <a:t>и т.д.</a:t>
            </a:r>
            <a:r>
              <a:rPr lang="en-US" sz="2800" dirty="0" smtClean="0"/>
              <a:t>)</a:t>
            </a:r>
          </a:p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пакетная покупка </a:t>
            </a:r>
            <a:r>
              <a:rPr lang="ru-RU" sz="2800" dirty="0" smtClean="0"/>
              <a:t>ссылок через рекламных брокеров</a:t>
            </a:r>
            <a:r>
              <a:rPr lang="en-US" sz="2800" dirty="0" smtClean="0"/>
              <a:t> (Sape.ru, Xap.ru, MainLink.ru, </a:t>
            </a:r>
            <a:r>
              <a:rPr lang="en-GB" sz="2800" dirty="0" smtClean="0">
                <a:solidFill>
                  <a:schemeClr val="dk1"/>
                </a:solidFill>
              </a:rPr>
              <a:t>LinkFeed.ru </a:t>
            </a:r>
            <a:r>
              <a:rPr lang="ru-RU" sz="2800" dirty="0" smtClean="0">
                <a:solidFill>
                  <a:schemeClr val="dk1"/>
                </a:solidFill>
              </a:rPr>
              <a:t>и т.д.)</a:t>
            </a:r>
            <a:endParaRPr lang="ru-RU" sz="2800" dirty="0" smtClean="0"/>
          </a:p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Размещение ссылочного спама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500034" y="1500174"/>
          <a:ext cx="8215370" cy="4530736"/>
        </p:xfrm>
        <a:graphic>
          <a:graphicData uri="http://schemas.openxmlformats.org/presentationml/2006/ole">
            <p:oleObj spid="_x0000_s73729" name="Диаграмма" r:id="rId3" imgW="2867008" imgH="1581285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дальше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Расширение пространства признаков.</a:t>
            </a:r>
          </a:p>
          <a:p>
            <a:r>
              <a:rPr lang="ru-RU" dirty="0" smtClean="0"/>
              <a:t>Анализ значимости признаков.</a:t>
            </a:r>
          </a:p>
          <a:p>
            <a:r>
              <a:rPr lang="ru-RU" dirty="0" smtClean="0"/>
              <a:t>Оптимизация параметров </a:t>
            </a:r>
            <a:r>
              <a:rPr lang="en-US" dirty="0" smtClean="0"/>
              <a:t>SVM-Light.</a:t>
            </a:r>
          </a:p>
          <a:p>
            <a:r>
              <a:rPr lang="ru-RU" dirty="0" smtClean="0"/>
              <a:t>Продолжение разметки ссылок в коллекции </a:t>
            </a:r>
            <a:r>
              <a:rPr lang="en-US" dirty="0" err="1" smtClean="0"/>
              <a:t>By.Web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928802"/>
          <a:ext cx="664376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940"/>
                <a:gridCol w="1660940"/>
                <a:gridCol w="1660940"/>
                <a:gridCol w="1660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Брокер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страниц 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Число страниц 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</a:t>
                      </a:r>
                      <a:r>
                        <a:rPr lang="ru-RU" baseline="0" dirty="0" smtClean="0"/>
                        <a:t> сайтов</a:t>
                      </a:r>
                    </a:p>
                    <a:p>
                      <a:pPr algn="ctr"/>
                      <a:r>
                        <a:rPr lang="ru-RU" baseline="0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Sape.ru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51 840 918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121 600 026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278 474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Xap.ru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41 850 043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22 356 625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80 000 (?)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MainLink.ru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735</a:t>
                      </a:r>
                      <a:r>
                        <a:rPr kumimoji="0" lang="en-US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847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en-US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096</a:t>
                      </a:r>
                      <a:r>
                        <a:rPr kumimoji="0" lang="en-US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697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124</a:t>
                      </a:r>
                      <a:r>
                        <a:rPr lang="en-US" b="0" dirty="0" smtClean="0"/>
                        <a:t> </a:t>
                      </a:r>
                      <a:r>
                        <a:rPr lang="ru-RU" b="0" dirty="0" smtClean="0"/>
                        <a:t>598 </a:t>
                      </a:r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LinkFeed.ru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32 912 687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55 314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SetLinks.ru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10 288 083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47 249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Количество страниц у рекламных брокеров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Пример ссылочного спама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O:\ex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4464763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28596" y="4143380"/>
            <a:ext cx="1143008" cy="100013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15206" y="4214818"/>
            <a:ext cx="1428760" cy="1357322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Пример ссылочного спама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 descr="O:\m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37097" cy="459854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643042" y="5143512"/>
            <a:ext cx="5786478" cy="71438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txBody>
          <a:bodyPr>
            <a:normAutofit fontScale="925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Ссылки активно используются современными поисковыми системами для ранжирования результатов поиска.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 ссылками связано и понятия Индекса цитируемости в </a:t>
            </a:r>
            <a:r>
              <a:rPr lang="ru-RU" dirty="0" err="1" smtClean="0"/>
              <a:t>Яндекс</a:t>
            </a:r>
            <a:r>
              <a:rPr lang="ru-RU" dirty="0" smtClean="0"/>
              <a:t> и определение </a:t>
            </a:r>
            <a:r>
              <a:rPr lang="en-GB" dirty="0" err="1" smtClean="0"/>
              <a:t>PageRank</a:t>
            </a:r>
            <a:r>
              <a:rPr lang="ru-RU" dirty="0" smtClean="0"/>
              <a:t> в </a:t>
            </a:r>
            <a:r>
              <a:rPr lang="en-GB" dirty="0" smtClean="0"/>
              <a:t>Google</a:t>
            </a:r>
            <a:r>
              <a:rPr lang="ru-RU" dirty="0" smtClean="0"/>
              <a:t>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Массовое увеличение ссылочного спама может сильно снизить эффективность работы поисковых.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Ссылочный спам может размещаться на любых сайтах, в том числе и на очень уважаемых и популярных ресурсах.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Становится невозможным простое деление страниц на “хорошие” и страницы для ссылочного спама.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Алгоритмы, построенные на основе</a:t>
            </a:r>
            <a:r>
              <a:rPr lang="en-US" dirty="0" smtClean="0"/>
              <a:t>/</a:t>
            </a:r>
            <a:r>
              <a:rPr lang="ru-RU" dirty="0" smtClean="0"/>
              <a:t>по принципу </a:t>
            </a:r>
            <a:r>
              <a:rPr lang="en-US" dirty="0" err="1" smtClean="0"/>
              <a:t>PageRank</a:t>
            </a:r>
            <a:r>
              <a:rPr lang="ru-RU" dirty="0" smtClean="0"/>
              <a:t> (</a:t>
            </a:r>
            <a:r>
              <a:rPr lang="en-US" dirty="0" err="1" smtClean="0"/>
              <a:t>TrustRank</a:t>
            </a:r>
            <a:r>
              <a:rPr lang="en-US" dirty="0" smtClean="0"/>
              <a:t>, Anti-Trust Rank, </a:t>
            </a:r>
            <a:r>
              <a:rPr lang="en-US" dirty="0" err="1" smtClean="0"/>
              <a:t>SpamRank</a:t>
            </a:r>
            <a:r>
              <a:rPr lang="en-US" dirty="0" smtClean="0"/>
              <a:t>, </a:t>
            </a:r>
            <a:r>
              <a:rPr lang="en-US" dirty="0" err="1" smtClean="0"/>
              <a:t>HostRank</a:t>
            </a:r>
            <a:r>
              <a:rPr lang="en-US" dirty="0" smtClean="0"/>
              <a:t> </a:t>
            </a:r>
            <a:r>
              <a:rPr lang="ru-RU" dirty="0" smtClean="0"/>
              <a:t>и т.д.)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Деревья решений </a:t>
            </a:r>
            <a:r>
              <a:rPr lang="en-US" dirty="0" smtClean="0"/>
              <a:t>C4.5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Метод опорных векторов (</a:t>
            </a:r>
            <a:r>
              <a:rPr lang="en-US" dirty="0" smtClean="0"/>
              <a:t>SVM)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Текущее состояние 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Существующие алгоритмы базируются на анализе структуры сети ссылок, выявлении </a:t>
            </a:r>
            <a:r>
              <a:rPr lang="ru-RU" dirty="0" err="1" smtClean="0"/>
              <a:t>спамерских</a:t>
            </a:r>
            <a:r>
              <a:rPr lang="ru-RU" dirty="0" smtClean="0"/>
              <a:t> страниц и сайтов и т.д. Но они практически не предназначены для обнаружения “хороших” и  “</a:t>
            </a:r>
            <a:r>
              <a:rPr lang="ru-RU" dirty="0" err="1" smtClean="0"/>
              <a:t>спамерских</a:t>
            </a:r>
            <a:r>
              <a:rPr lang="ru-RU" dirty="0" smtClean="0"/>
              <a:t>” ссылок на каждой отдельной странице.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Цель исследования </a:t>
            </a:r>
            <a:r>
              <a:rPr lang="ru-RU" dirty="0" smtClean="0"/>
              <a:t>– определение </a:t>
            </a:r>
            <a:r>
              <a:rPr lang="ru-RU" dirty="0" err="1" smtClean="0"/>
              <a:t>спам-ссылок</a:t>
            </a:r>
            <a:r>
              <a:rPr lang="ru-RU" dirty="0" smtClean="0"/>
              <a:t> на любых </a:t>
            </a:r>
            <a:r>
              <a:rPr lang="ru-RU" dirty="0" err="1" smtClean="0"/>
              <a:t>веб-сайтах</a:t>
            </a:r>
            <a:r>
              <a:rPr lang="ru-RU" dirty="0" smtClean="0"/>
              <a:t>, в том числе авторитетных. На каждой отдельной странице могут присутствовать и обычные, и </a:t>
            </a:r>
            <a:r>
              <a:rPr lang="ru-RU" dirty="0" err="1" smtClean="0"/>
              <a:t>спам-ссылки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Текущее состояние проблемы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711</TotalTime>
  <Words>1144</Words>
  <Application>Microsoft Office PowerPoint</Application>
  <PresentationFormat>Экран (4:3)</PresentationFormat>
  <Paragraphs>165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Открытая</vt:lpstr>
      <vt:lpstr>Формула</vt:lpstr>
      <vt:lpstr>Диаграмма</vt:lpstr>
      <vt:lpstr>Применение метода опорных векторов для обнаружения ссылочного спама </vt:lpstr>
      <vt:lpstr>Поисковый спам</vt:lpstr>
      <vt:lpstr>Размещение ссылочного спама</vt:lpstr>
      <vt:lpstr>Количество страниц у рекламных брокеров</vt:lpstr>
      <vt:lpstr>Пример ссылочного спама</vt:lpstr>
      <vt:lpstr>Пример ссылочного спама</vt:lpstr>
      <vt:lpstr>Слайд 7</vt:lpstr>
      <vt:lpstr>Текущее состояние проблемы</vt:lpstr>
      <vt:lpstr>Текущее состояние проблемы</vt:lpstr>
      <vt:lpstr>Метод исследования</vt:lpstr>
      <vt:lpstr>Признаки ссылочного спама</vt:lpstr>
      <vt:lpstr>Признаки ссылочного спама</vt:lpstr>
      <vt:lpstr>Признаки ссылочного спама</vt:lpstr>
      <vt:lpstr>Слайд 14</vt:lpstr>
      <vt:lpstr>Признаки ссылочного спама</vt:lpstr>
      <vt:lpstr>Признаки ссылочного спама</vt:lpstr>
      <vt:lpstr>Признаки ссылочного спама</vt:lpstr>
      <vt:lpstr>Признаки ссылочного спама</vt:lpstr>
      <vt:lpstr>Признаки ссылочного спама</vt:lpstr>
      <vt:lpstr>Признаки ссылочного спама</vt:lpstr>
      <vt:lpstr>Признаки ссылочного спама</vt:lpstr>
      <vt:lpstr>Набор данных</vt:lpstr>
      <vt:lpstr>Набор данных</vt:lpstr>
      <vt:lpstr>Набор данных</vt:lpstr>
      <vt:lpstr>Набор данных</vt:lpstr>
      <vt:lpstr>Результаты исследований</vt:lpstr>
      <vt:lpstr>Результаты исследований</vt:lpstr>
      <vt:lpstr>Результаты исследований</vt:lpstr>
      <vt:lpstr>Результаты исследований</vt:lpstr>
      <vt:lpstr>Результаты исследований</vt:lpstr>
      <vt:lpstr>Что дальше?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Обнаружение ссылочного спама</dc:title>
  <dc:creator>Руслан</dc:creator>
  <cp:lastModifiedBy>hp</cp:lastModifiedBy>
  <cp:revision>57</cp:revision>
  <dcterms:created xsi:type="dcterms:W3CDTF">2008-10-03T18:25:23Z</dcterms:created>
  <dcterms:modified xsi:type="dcterms:W3CDTF">2009-09-18T18:31:28Z</dcterms:modified>
</cp:coreProperties>
</file>